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1"/>
  </p:notesMasterIdLst>
  <p:handoutMasterIdLst>
    <p:handoutMasterId r:id="rId22"/>
  </p:handoutMasterIdLst>
  <p:sldIdLst>
    <p:sldId id="256" r:id="rId2"/>
    <p:sldId id="273" r:id="rId3"/>
    <p:sldId id="279" r:id="rId4"/>
    <p:sldId id="278" r:id="rId5"/>
    <p:sldId id="264" r:id="rId6"/>
    <p:sldId id="271" r:id="rId7"/>
    <p:sldId id="259" r:id="rId8"/>
    <p:sldId id="258" r:id="rId9"/>
    <p:sldId id="260" r:id="rId10"/>
    <p:sldId id="274" r:id="rId11"/>
    <p:sldId id="261" r:id="rId12"/>
    <p:sldId id="265" r:id="rId13"/>
    <p:sldId id="266" r:id="rId14"/>
    <p:sldId id="269" r:id="rId15"/>
    <p:sldId id="275" r:id="rId16"/>
    <p:sldId id="276" r:id="rId17"/>
    <p:sldId id="272" r:id="rId18"/>
    <p:sldId id="257" r:id="rId19"/>
    <p:sldId id="277" r:id="rId20"/>
  </p:sldIdLst>
  <p:sldSz cx="9144000" cy="6858000" type="screen4x3"/>
  <p:notesSz cx="6858000" cy="9117013"/>
  <p:defaultTextStyle>
    <a:defPPr>
      <a:defRPr lang="en-US"/>
    </a:defPPr>
    <a:lvl1pPr algn="l" rtl="0" eaLnBrk="0" fontAlgn="base" hangingPunct="0">
      <a:lnSpc>
        <a:spcPct val="90000"/>
      </a:lnSpc>
      <a:spcBef>
        <a:spcPct val="20000"/>
      </a:spcBef>
      <a:spcAft>
        <a:spcPct val="0"/>
      </a:spcAft>
      <a:buClr>
        <a:schemeClr val="hlink"/>
      </a:buClr>
      <a:buSzPct val="80000"/>
      <a:buChar char="–"/>
      <a:defRPr sz="2400" kern="1200">
        <a:solidFill>
          <a:schemeClr val="tx1"/>
        </a:solidFill>
        <a:latin typeface="Arial Narrow" panose="020B0606020202030204" pitchFamily="34" charset="0"/>
        <a:ea typeface="+mn-ea"/>
        <a:cs typeface="+mn-cs"/>
      </a:defRPr>
    </a:lvl1pPr>
    <a:lvl2pPr marL="457200" algn="l" rtl="0" eaLnBrk="0" fontAlgn="base" hangingPunct="0">
      <a:lnSpc>
        <a:spcPct val="90000"/>
      </a:lnSpc>
      <a:spcBef>
        <a:spcPct val="20000"/>
      </a:spcBef>
      <a:spcAft>
        <a:spcPct val="0"/>
      </a:spcAft>
      <a:buClr>
        <a:schemeClr val="hlink"/>
      </a:buClr>
      <a:buSzPct val="80000"/>
      <a:buChar char="–"/>
      <a:defRPr sz="2400" kern="1200">
        <a:solidFill>
          <a:schemeClr val="tx1"/>
        </a:solidFill>
        <a:latin typeface="Arial Narrow" panose="020B0606020202030204" pitchFamily="34" charset="0"/>
        <a:ea typeface="+mn-ea"/>
        <a:cs typeface="+mn-cs"/>
      </a:defRPr>
    </a:lvl2pPr>
    <a:lvl3pPr marL="914400" algn="l" rtl="0" eaLnBrk="0" fontAlgn="base" hangingPunct="0">
      <a:lnSpc>
        <a:spcPct val="90000"/>
      </a:lnSpc>
      <a:spcBef>
        <a:spcPct val="20000"/>
      </a:spcBef>
      <a:spcAft>
        <a:spcPct val="0"/>
      </a:spcAft>
      <a:buClr>
        <a:schemeClr val="hlink"/>
      </a:buClr>
      <a:buSzPct val="80000"/>
      <a:buChar char="–"/>
      <a:defRPr sz="2400" kern="1200">
        <a:solidFill>
          <a:schemeClr val="tx1"/>
        </a:solidFill>
        <a:latin typeface="Arial Narrow" panose="020B0606020202030204" pitchFamily="34" charset="0"/>
        <a:ea typeface="+mn-ea"/>
        <a:cs typeface="+mn-cs"/>
      </a:defRPr>
    </a:lvl3pPr>
    <a:lvl4pPr marL="1371600" algn="l" rtl="0" eaLnBrk="0" fontAlgn="base" hangingPunct="0">
      <a:lnSpc>
        <a:spcPct val="90000"/>
      </a:lnSpc>
      <a:spcBef>
        <a:spcPct val="20000"/>
      </a:spcBef>
      <a:spcAft>
        <a:spcPct val="0"/>
      </a:spcAft>
      <a:buClr>
        <a:schemeClr val="hlink"/>
      </a:buClr>
      <a:buSzPct val="80000"/>
      <a:buChar char="–"/>
      <a:defRPr sz="2400" kern="1200">
        <a:solidFill>
          <a:schemeClr val="tx1"/>
        </a:solidFill>
        <a:latin typeface="Arial Narrow" panose="020B0606020202030204" pitchFamily="34" charset="0"/>
        <a:ea typeface="+mn-ea"/>
        <a:cs typeface="+mn-cs"/>
      </a:defRPr>
    </a:lvl4pPr>
    <a:lvl5pPr marL="1828800" algn="l" rtl="0" eaLnBrk="0" fontAlgn="base" hangingPunct="0">
      <a:lnSpc>
        <a:spcPct val="90000"/>
      </a:lnSpc>
      <a:spcBef>
        <a:spcPct val="20000"/>
      </a:spcBef>
      <a:spcAft>
        <a:spcPct val="0"/>
      </a:spcAft>
      <a:buClr>
        <a:schemeClr val="hlink"/>
      </a:buClr>
      <a:buSzPct val="80000"/>
      <a:buChar char="–"/>
      <a:defRPr sz="2400" kern="1200">
        <a:solidFill>
          <a:schemeClr val="tx1"/>
        </a:solidFill>
        <a:latin typeface="Arial Narrow" panose="020B0606020202030204" pitchFamily="34" charset="0"/>
        <a:ea typeface="+mn-ea"/>
        <a:cs typeface="+mn-cs"/>
      </a:defRPr>
    </a:lvl5pPr>
    <a:lvl6pPr marL="2286000" algn="l" defTabSz="914400" rtl="0" eaLnBrk="1" latinLnBrk="0" hangingPunct="1">
      <a:defRPr sz="2400" kern="1200">
        <a:solidFill>
          <a:schemeClr val="tx1"/>
        </a:solidFill>
        <a:latin typeface="Arial Narrow" panose="020B0606020202030204" pitchFamily="34" charset="0"/>
        <a:ea typeface="+mn-ea"/>
        <a:cs typeface="+mn-cs"/>
      </a:defRPr>
    </a:lvl6pPr>
    <a:lvl7pPr marL="2743200" algn="l" defTabSz="914400" rtl="0" eaLnBrk="1" latinLnBrk="0" hangingPunct="1">
      <a:defRPr sz="2400" kern="1200">
        <a:solidFill>
          <a:schemeClr val="tx1"/>
        </a:solidFill>
        <a:latin typeface="Arial Narrow" panose="020B0606020202030204" pitchFamily="34" charset="0"/>
        <a:ea typeface="+mn-ea"/>
        <a:cs typeface="+mn-cs"/>
      </a:defRPr>
    </a:lvl7pPr>
    <a:lvl8pPr marL="3200400" algn="l" defTabSz="914400" rtl="0" eaLnBrk="1" latinLnBrk="0" hangingPunct="1">
      <a:defRPr sz="2400" kern="1200">
        <a:solidFill>
          <a:schemeClr val="tx1"/>
        </a:solidFill>
        <a:latin typeface="Arial Narrow" panose="020B0606020202030204" pitchFamily="34" charset="0"/>
        <a:ea typeface="+mn-ea"/>
        <a:cs typeface="+mn-cs"/>
      </a:defRPr>
    </a:lvl8pPr>
    <a:lvl9pPr marL="3657600" algn="l" defTabSz="914400" rtl="0" eaLnBrk="1" latinLnBrk="0" hangingPunct="1">
      <a:defRPr sz="2400" kern="1200">
        <a:solidFill>
          <a:schemeClr val="tx1"/>
        </a:solidFill>
        <a:latin typeface="Arial Narrow" panose="020B0606020202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4" autoAdjust="0"/>
    <p:restoredTop sz="94595" autoAdjust="0"/>
  </p:normalViewPr>
  <p:slideViewPr>
    <p:cSldViewPr snapToGrid="0">
      <p:cViewPr varScale="1">
        <p:scale>
          <a:sx n="92" d="100"/>
          <a:sy n="92" d="100"/>
        </p:scale>
        <p:origin x="1563"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29699" name="Rectangle 3"/>
          <p:cNvSpPr>
            <a:spLocks noGrp="1" noChangeArrowheads="1"/>
          </p:cNvSpPr>
          <p:nvPr>
            <p:ph type="dt" sz="quarter" idx="1"/>
          </p:nvPr>
        </p:nvSpPr>
        <p:spPr bwMode="auto">
          <a:xfrm>
            <a:off x="3884613"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29700" name="Rectangle 4"/>
          <p:cNvSpPr>
            <a:spLocks noGrp="1" noChangeArrowheads="1"/>
          </p:cNvSpPr>
          <p:nvPr>
            <p:ph type="ftr" sz="quarter" idx="2"/>
          </p:nvPr>
        </p:nvSpPr>
        <p:spPr bwMode="auto">
          <a:xfrm>
            <a:off x="0" y="86598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29701" name="Rectangle 5"/>
          <p:cNvSpPr>
            <a:spLocks noGrp="1" noChangeArrowheads="1"/>
          </p:cNvSpPr>
          <p:nvPr>
            <p:ph type="sldNum" sz="quarter" idx="3"/>
          </p:nvPr>
        </p:nvSpPr>
        <p:spPr bwMode="auto">
          <a:xfrm>
            <a:off x="3884613" y="86598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latin typeface="Times New Roman" panose="02020603050405020304" pitchFamily="18" charset="0"/>
              </a:defRPr>
            </a:lvl1pPr>
          </a:lstStyle>
          <a:p>
            <a:fld id="{F6B99F9C-E351-45F3-BFE7-1A44E0389EAE}" type="slidenum">
              <a:rPr lang="en-US" altLang="en-US"/>
              <a:pPr/>
              <a:t>‹#›</a:t>
            </a:fld>
            <a:endParaRPr lang="en-US" altLang="en-US"/>
          </a:p>
        </p:txBody>
      </p:sp>
    </p:spTree>
    <p:extLst>
      <p:ext uri="{BB962C8B-B14F-4D97-AF65-F5344CB8AC3E}">
        <p14:creationId xmlns:p14="http://schemas.microsoft.com/office/powerpoint/2010/main" val="1071023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33795" name="Rectangle 3"/>
          <p:cNvSpPr>
            <a:spLocks noGrp="1" noChangeArrowheads="1"/>
          </p:cNvSpPr>
          <p:nvPr>
            <p:ph type="dt" idx="1"/>
          </p:nvPr>
        </p:nvSpPr>
        <p:spPr bwMode="auto">
          <a:xfrm>
            <a:off x="3884613"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33796" name="Rectangle 4"/>
          <p:cNvSpPr>
            <a:spLocks noGrp="1" noRot="1" noChangeAspect="1" noChangeArrowheads="1" noTextEdit="1"/>
          </p:cNvSpPr>
          <p:nvPr>
            <p:ph type="sldImg" idx="2"/>
          </p:nvPr>
        </p:nvSpPr>
        <p:spPr bwMode="auto">
          <a:xfrm>
            <a:off x="1150938" y="684213"/>
            <a:ext cx="4556125" cy="34178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85800" y="4330700"/>
            <a:ext cx="5486400"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8" name="Rectangle 6"/>
          <p:cNvSpPr>
            <a:spLocks noGrp="1" noChangeArrowheads="1"/>
          </p:cNvSpPr>
          <p:nvPr>
            <p:ph type="ftr" sz="quarter" idx="4"/>
          </p:nvPr>
        </p:nvSpPr>
        <p:spPr bwMode="auto">
          <a:xfrm>
            <a:off x="0" y="86598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latin typeface="Times New Roman" panose="02020603050405020304" pitchFamily="18" charset="0"/>
              </a:defRPr>
            </a:lvl1pPr>
          </a:lstStyle>
          <a:p>
            <a:endParaRPr lang="en-US" altLang="en-US"/>
          </a:p>
        </p:txBody>
      </p:sp>
      <p:sp>
        <p:nvSpPr>
          <p:cNvPr id="33799" name="Rectangle 7"/>
          <p:cNvSpPr>
            <a:spLocks noGrp="1" noChangeArrowheads="1"/>
          </p:cNvSpPr>
          <p:nvPr>
            <p:ph type="sldNum" sz="quarter" idx="5"/>
          </p:nvPr>
        </p:nvSpPr>
        <p:spPr bwMode="auto">
          <a:xfrm>
            <a:off x="3884613" y="86598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latin typeface="Times New Roman" panose="02020603050405020304" pitchFamily="18" charset="0"/>
              </a:defRPr>
            </a:lvl1pPr>
          </a:lstStyle>
          <a:p>
            <a:fld id="{CA435D5F-27C6-4375-B27F-134E0CBA0DCC}" type="slidenum">
              <a:rPr lang="en-US" altLang="en-US"/>
              <a:pPr/>
              <a:t>‹#›</a:t>
            </a:fld>
            <a:endParaRPr lang="en-US" altLang="en-US"/>
          </a:p>
        </p:txBody>
      </p:sp>
    </p:spTree>
    <p:extLst>
      <p:ext uri="{BB962C8B-B14F-4D97-AF65-F5344CB8AC3E}">
        <p14:creationId xmlns:p14="http://schemas.microsoft.com/office/powerpoint/2010/main" val="24670896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5431F-8428-4444-A427-86B5E50082AD}" type="slidenum">
              <a:rPr lang="en-US" altLang="en-US"/>
              <a:pPr/>
              <a:t>10</a:t>
            </a:fld>
            <a:endParaRPr lang="en-US" altLang="en-US"/>
          </a:p>
        </p:txBody>
      </p:sp>
      <p:sp>
        <p:nvSpPr>
          <p:cNvPr id="34818" name="Rectangle 2"/>
          <p:cNvSpPr>
            <a:spLocks noGrp="1" noRot="1" noChangeAspect="1" noChangeArrowheads="1" noTextEdit="1"/>
          </p:cNvSpPr>
          <p:nvPr>
            <p:ph type="sldImg"/>
          </p:nvPr>
        </p:nvSpPr>
        <p:spPr>
          <a:xfrm>
            <a:off x="1150938" y="684213"/>
            <a:ext cx="4557712" cy="3417887"/>
          </a:xfrm>
          <a:ln/>
        </p:spPr>
      </p:sp>
      <p:sp>
        <p:nvSpPr>
          <p:cNvPr id="34819" name="Rectangle 3"/>
          <p:cNvSpPr>
            <a:spLocks noGrp="1" noChangeArrowheads="1"/>
          </p:cNvSpPr>
          <p:nvPr>
            <p:ph type="body" idx="1"/>
          </p:nvPr>
        </p:nvSpPr>
        <p:spPr>
          <a:xfrm>
            <a:off x="914400" y="4330700"/>
            <a:ext cx="5029200" cy="4102100"/>
          </a:xfrm>
        </p:spPr>
        <p:txBody>
          <a:bodyPr/>
          <a:lstStyle/>
          <a:p>
            <a:endParaRPr lang="en-US" altLang="en-US"/>
          </a:p>
        </p:txBody>
      </p:sp>
    </p:spTree>
    <p:extLst>
      <p:ext uri="{BB962C8B-B14F-4D97-AF65-F5344CB8AC3E}">
        <p14:creationId xmlns:p14="http://schemas.microsoft.com/office/powerpoint/2010/main" val="191879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EF449-2A8D-41D7-939D-5A372EAD5E89}" type="slidenum">
              <a:rPr lang="en-US" altLang="en-US"/>
              <a:pPr/>
              <a:t>15</a:t>
            </a:fld>
            <a:endParaRPr lang="en-US" altLang="en-US"/>
          </a:p>
        </p:txBody>
      </p:sp>
      <p:sp>
        <p:nvSpPr>
          <p:cNvPr id="36866" name="Rectangle 2"/>
          <p:cNvSpPr>
            <a:spLocks noGrp="1" noRot="1" noChangeAspect="1" noChangeArrowheads="1" noTextEdit="1"/>
          </p:cNvSpPr>
          <p:nvPr>
            <p:ph type="sldImg"/>
          </p:nvPr>
        </p:nvSpPr>
        <p:spPr>
          <a:xfrm>
            <a:off x="1143000" y="674688"/>
            <a:ext cx="4591050" cy="3443287"/>
          </a:xfrm>
          <a:ln/>
        </p:spPr>
      </p:sp>
      <p:sp>
        <p:nvSpPr>
          <p:cNvPr id="36867" name="Rectangle 3"/>
          <p:cNvSpPr>
            <a:spLocks noGrp="1" noChangeArrowheads="1"/>
          </p:cNvSpPr>
          <p:nvPr>
            <p:ph type="body" idx="1"/>
          </p:nvPr>
        </p:nvSpPr>
        <p:spPr>
          <a:xfrm>
            <a:off x="896938" y="4343400"/>
            <a:ext cx="5080000" cy="4116388"/>
          </a:xfrm>
        </p:spPr>
        <p:txBody>
          <a:bodyPr/>
          <a:lstStyle/>
          <a:p>
            <a:r>
              <a:rPr lang="en-US" altLang="en-US"/>
              <a:t>Use these graphs to show the meaning of the equation for Kepler’s third law. Note: if your students are not too afraid of the math, show them why a planet’s average speed is 2πa/p (circumference of orbit divided by orbital period), then substitute from Kepler’s third law to show that speed is proportional to 1/√a so that they can understand the shape of the curve in (b). </a:t>
            </a:r>
          </a:p>
        </p:txBody>
      </p:sp>
    </p:spTree>
    <p:extLst>
      <p:ext uri="{BB962C8B-B14F-4D97-AF65-F5344CB8AC3E}">
        <p14:creationId xmlns:p14="http://schemas.microsoft.com/office/powerpoint/2010/main" val="39714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F598EE-C287-4A05-AEC7-7A68688B2044}" type="slidenum">
              <a:rPr lang="en-US" altLang="en-US"/>
              <a:pPr/>
              <a:t>16</a:t>
            </a:fld>
            <a:endParaRPr lang="en-US" altLang="en-US"/>
          </a:p>
        </p:txBody>
      </p:sp>
      <p:sp>
        <p:nvSpPr>
          <p:cNvPr id="38914" name="Rectangle 2"/>
          <p:cNvSpPr>
            <a:spLocks noGrp="1" noRot="1" noChangeAspect="1" noChangeArrowheads="1" noTextEdit="1"/>
          </p:cNvSpPr>
          <p:nvPr>
            <p:ph type="sldImg"/>
          </p:nvPr>
        </p:nvSpPr>
        <p:spPr>
          <a:xfrm>
            <a:off x="1143000" y="674688"/>
            <a:ext cx="4591050" cy="3443287"/>
          </a:xfrm>
          <a:ln/>
        </p:spPr>
      </p:sp>
      <p:sp>
        <p:nvSpPr>
          <p:cNvPr id="38915" name="Rectangle 3"/>
          <p:cNvSpPr>
            <a:spLocks noGrp="1" noChangeArrowheads="1"/>
          </p:cNvSpPr>
          <p:nvPr>
            <p:ph type="body" idx="1"/>
          </p:nvPr>
        </p:nvSpPr>
        <p:spPr>
          <a:xfrm>
            <a:off x="896938" y="4343400"/>
            <a:ext cx="5080000" cy="4116388"/>
          </a:xfrm>
        </p:spPr>
        <p:txBody>
          <a:bodyPr/>
          <a:lstStyle/>
          <a:p>
            <a:endParaRPr lang="en-US" altLang="en-US"/>
          </a:p>
        </p:txBody>
      </p:sp>
    </p:spTree>
    <p:extLst>
      <p:ext uri="{BB962C8B-B14F-4D97-AF65-F5344CB8AC3E}">
        <p14:creationId xmlns:p14="http://schemas.microsoft.com/office/powerpoint/2010/main" val="863047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8000"/>
            <a:chOff x="0" y="0"/>
            <a:chExt cx="5760" cy="4320"/>
          </a:xfrm>
        </p:grpSpPr>
        <p:sp>
          <p:nvSpPr>
            <p:cNvPr id="19459" name="Rectangle 3"/>
            <p:cNvSpPr>
              <a:spLocks noChangeArrowheads="1"/>
            </p:cNvSpPr>
            <p:nvPr/>
          </p:nvSpPr>
          <p:spPr bwMode="hidden">
            <a:xfrm>
              <a:off x="5568" y="2160"/>
              <a:ext cx="192" cy="2160"/>
            </a:xfrm>
            <a:prstGeom prst="rect">
              <a:avLst/>
            </a:pr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0" name="Rectangle 4"/>
            <p:cNvSpPr>
              <a:spLocks noChangeArrowheads="1"/>
            </p:cNvSpPr>
            <p:nvPr/>
          </p:nvSpPr>
          <p:spPr bwMode="white">
            <a:xfrm>
              <a:off x="1632" y="2160"/>
              <a:ext cx="3936" cy="21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1" name="Rectangle 5"/>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2" name="Picture 6" descr="ARTBANNA"/>
            <p:cNvPicPr>
              <a:picLocks noChangeAspect="1" noChangeArrowheads="1"/>
            </p:cNvPicPr>
            <p:nvPr/>
          </p:nvPicPr>
          <p:blipFill>
            <a:blip r:embed="rId2">
              <a:extLst>
                <a:ext uri="{28A0092B-C50C-407E-A947-70E740481C1C}">
                  <a14:useLocalDpi xmlns:a14="http://schemas.microsoft.com/office/drawing/2010/main" val="0"/>
                </a:ext>
              </a:extLst>
            </a:blip>
            <a:srcRect r="58453"/>
            <a:stretch>
              <a:fillRect/>
            </a:stretch>
          </p:blipFill>
          <p:spPr bwMode="invGray">
            <a:xfrm>
              <a:off x="1632" y="0"/>
              <a:ext cx="4128" cy="994"/>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ARTBANND"/>
            <p:cNvPicPr>
              <a:picLocks noChangeAspect="1" noChangeArrowheads="1"/>
            </p:cNvPicPr>
            <p:nvPr/>
          </p:nvPicPr>
          <p:blipFill>
            <a:blip r:embed="rId3">
              <a:extLst>
                <a:ext uri="{28A0092B-C50C-407E-A947-70E740481C1C}">
                  <a14:useLocalDpi xmlns:a14="http://schemas.microsoft.com/office/drawing/2010/main" val="0"/>
                </a:ext>
              </a:extLst>
            </a:blip>
            <a:srcRect l="64000"/>
            <a:stretch>
              <a:fillRect/>
            </a:stretch>
          </p:blipFill>
          <p:spPr bwMode="invGray">
            <a:xfrm>
              <a:off x="0" y="0"/>
              <a:ext cx="1296" cy="36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ARTHS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40" y="2016"/>
              <a:ext cx="1800" cy="60"/>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9"/>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66" name="Rectangle 10"/>
          <p:cNvSpPr>
            <a:spLocks noGrp="1" noChangeArrowheads="1"/>
          </p:cNvSpPr>
          <p:nvPr>
            <p:ph type="ctrTitle"/>
          </p:nvPr>
        </p:nvSpPr>
        <p:spPr>
          <a:xfrm>
            <a:off x="990600" y="1905000"/>
            <a:ext cx="7772400" cy="1143000"/>
          </a:xfrm>
        </p:spPr>
        <p:txBody>
          <a:bodyPr/>
          <a:lstStyle>
            <a:lvl1pPr>
              <a:defRPr/>
            </a:lvl1pPr>
          </a:lstStyle>
          <a:p>
            <a:pPr lvl="0"/>
            <a:r>
              <a:rPr lang="en-US" altLang="en-US" noProof="0"/>
              <a:t>Click to edit Master title style</a:t>
            </a:r>
          </a:p>
        </p:txBody>
      </p:sp>
      <p:sp>
        <p:nvSpPr>
          <p:cNvPr id="19467" name="Rectangle 11"/>
          <p:cNvSpPr>
            <a:spLocks noGrp="1" noChangeArrowheads="1"/>
          </p:cNvSpPr>
          <p:nvPr>
            <p:ph type="subTitle" idx="1"/>
          </p:nvPr>
        </p:nvSpPr>
        <p:spPr>
          <a:xfrm>
            <a:off x="2667000" y="3810000"/>
            <a:ext cx="6400800" cy="1752600"/>
          </a:xfrm>
        </p:spPr>
        <p:txBody>
          <a:bodyPr/>
          <a:lstStyle>
            <a:lvl1pPr marL="0" indent="0">
              <a:buFontTx/>
              <a:buNone/>
              <a:defRPr/>
            </a:lvl1pPr>
          </a:lstStyle>
          <a:p>
            <a:pPr lvl="0"/>
            <a:r>
              <a:rPr lang="en-US" altLang="en-US" noProof="0"/>
              <a:t>Click to edit Master subtitle style</a:t>
            </a:r>
          </a:p>
        </p:txBody>
      </p:sp>
      <p:sp>
        <p:nvSpPr>
          <p:cNvPr id="19468" name="Rectangle 12"/>
          <p:cNvSpPr>
            <a:spLocks noGrp="1" noChangeArrowheads="1"/>
          </p:cNvSpPr>
          <p:nvPr>
            <p:ph type="dt" sz="half" idx="2"/>
          </p:nvPr>
        </p:nvSpPr>
        <p:spPr>
          <a:xfrm>
            <a:off x="533400" y="6248400"/>
            <a:ext cx="1905000" cy="457200"/>
          </a:xfrm>
        </p:spPr>
        <p:txBody>
          <a:bodyPr/>
          <a:lstStyle>
            <a:lvl1pPr>
              <a:defRPr/>
            </a:lvl1pPr>
          </a:lstStyle>
          <a:p>
            <a:endParaRPr lang="en-US" altLang="en-US"/>
          </a:p>
        </p:txBody>
      </p:sp>
      <p:sp>
        <p:nvSpPr>
          <p:cNvPr id="19469" name="Rectangle 13"/>
          <p:cNvSpPr>
            <a:spLocks noGrp="1" noChangeArrowheads="1"/>
          </p:cNvSpPr>
          <p:nvPr>
            <p:ph type="ftr" sz="quarter" idx="3"/>
          </p:nvPr>
        </p:nvSpPr>
        <p:spPr/>
        <p:txBody>
          <a:bodyPr/>
          <a:lstStyle>
            <a:lvl1pPr>
              <a:defRPr/>
            </a:lvl1pPr>
          </a:lstStyle>
          <a:p>
            <a:endParaRPr lang="en-US" altLang="en-US"/>
          </a:p>
        </p:txBody>
      </p:sp>
      <p:sp>
        <p:nvSpPr>
          <p:cNvPr id="19470" name="Rectangle 14"/>
          <p:cNvSpPr>
            <a:spLocks noGrp="1" noChangeArrowheads="1"/>
          </p:cNvSpPr>
          <p:nvPr>
            <p:ph type="sldNum" sz="quarter" idx="4"/>
          </p:nvPr>
        </p:nvSpPr>
        <p:spPr>
          <a:xfrm>
            <a:off x="6705600" y="6248400"/>
            <a:ext cx="1905000" cy="457200"/>
          </a:xfrm>
        </p:spPr>
        <p:txBody>
          <a:bodyPr/>
          <a:lstStyle>
            <a:lvl1pPr>
              <a:defRPr/>
            </a:lvl1pPr>
          </a:lstStyle>
          <a:p>
            <a:fld id="{A31A3716-C2DE-41DD-8417-75B63803CF4E}"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3A6AFC-7924-4B78-AE61-FCA09382539E}" type="slidenum">
              <a:rPr lang="en-US" altLang="en-US"/>
              <a:pPr/>
              <a:t>‹#›</a:t>
            </a:fld>
            <a:endParaRPr lang="en-US" altLang="en-US"/>
          </a:p>
        </p:txBody>
      </p:sp>
    </p:spTree>
    <p:extLst>
      <p:ext uri="{BB962C8B-B14F-4D97-AF65-F5344CB8AC3E}">
        <p14:creationId xmlns:p14="http://schemas.microsoft.com/office/powerpoint/2010/main" val="47768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E33078-F98E-4310-B460-32DBD3EA0FD6}" type="slidenum">
              <a:rPr lang="en-US" altLang="en-US"/>
              <a:pPr/>
              <a:t>‹#›</a:t>
            </a:fld>
            <a:endParaRPr lang="en-US" altLang="en-US"/>
          </a:p>
        </p:txBody>
      </p:sp>
    </p:spTree>
    <p:extLst>
      <p:ext uri="{BB962C8B-B14F-4D97-AF65-F5344CB8AC3E}">
        <p14:creationId xmlns:p14="http://schemas.microsoft.com/office/powerpoint/2010/main" val="178023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450FD31-C05C-4E35-9DF9-B6DBADF3407C}" type="slidenum">
              <a:rPr lang="en-US" altLang="en-US"/>
              <a:pPr/>
              <a:t>‹#›</a:t>
            </a:fld>
            <a:endParaRPr lang="en-US" altLang="en-US"/>
          </a:p>
        </p:txBody>
      </p:sp>
    </p:spTree>
    <p:extLst>
      <p:ext uri="{BB962C8B-B14F-4D97-AF65-F5344CB8AC3E}">
        <p14:creationId xmlns:p14="http://schemas.microsoft.com/office/powerpoint/2010/main" val="40223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371AA3-4357-48FD-8FEC-B6145EF903BA}" type="slidenum">
              <a:rPr lang="en-US" altLang="en-US"/>
              <a:pPr/>
              <a:t>‹#›</a:t>
            </a:fld>
            <a:endParaRPr lang="en-US" altLang="en-US"/>
          </a:p>
        </p:txBody>
      </p:sp>
    </p:spTree>
    <p:extLst>
      <p:ext uri="{BB962C8B-B14F-4D97-AF65-F5344CB8AC3E}">
        <p14:creationId xmlns:p14="http://schemas.microsoft.com/office/powerpoint/2010/main" val="342587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DE57860-4E69-4294-AF47-52C7F07EA59C}" type="slidenum">
              <a:rPr lang="en-US" altLang="en-US"/>
              <a:pPr/>
              <a:t>‹#›</a:t>
            </a:fld>
            <a:endParaRPr lang="en-US" altLang="en-US"/>
          </a:p>
        </p:txBody>
      </p:sp>
    </p:spTree>
    <p:extLst>
      <p:ext uri="{BB962C8B-B14F-4D97-AF65-F5344CB8AC3E}">
        <p14:creationId xmlns:p14="http://schemas.microsoft.com/office/powerpoint/2010/main" val="349764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E559526-410D-47E5-9E2C-15819F78883A}" type="slidenum">
              <a:rPr lang="en-US" altLang="en-US"/>
              <a:pPr/>
              <a:t>‹#›</a:t>
            </a:fld>
            <a:endParaRPr lang="en-US" altLang="en-US"/>
          </a:p>
        </p:txBody>
      </p:sp>
    </p:spTree>
    <p:extLst>
      <p:ext uri="{BB962C8B-B14F-4D97-AF65-F5344CB8AC3E}">
        <p14:creationId xmlns:p14="http://schemas.microsoft.com/office/powerpoint/2010/main" val="176332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36230FB-34F8-4355-AD64-42537FA16C05}" type="slidenum">
              <a:rPr lang="en-US" altLang="en-US"/>
              <a:pPr/>
              <a:t>‹#›</a:t>
            </a:fld>
            <a:endParaRPr lang="en-US" altLang="en-US"/>
          </a:p>
        </p:txBody>
      </p:sp>
    </p:spTree>
    <p:extLst>
      <p:ext uri="{BB962C8B-B14F-4D97-AF65-F5344CB8AC3E}">
        <p14:creationId xmlns:p14="http://schemas.microsoft.com/office/powerpoint/2010/main" val="112495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D12A857-524C-4CA2-9108-73BD2A55A696}" type="slidenum">
              <a:rPr lang="en-US" altLang="en-US"/>
              <a:pPr/>
              <a:t>‹#›</a:t>
            </a:fld>
            <a:endParaRPr lang="en-US" altLang="en-US"/>
          </a:p>
        </p:txBody>
      </p:sp>
    </p:spTree>
    <p:extLst>
      <p:ext uri="{BB962C8B-B14F-4D97-AF65-F5344CB8AC3E}">
        <p14:creationId xmlns:p14="http://schemas.microsoft.com/office/powerpoint/2010/main" val="266571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7DC429E-9C0C-4A49-9DBC-8788A340A8A7}" type="slidenum">
              <a:rPr lang="en-US" altLang="en-US"/>
              <a:pPr/>
              <a:t>‹#›</a:t>
            </a:fld>
            <a:endParaRPr lang="en-US" altLang="en-US"/>
          </a:p>
        </p:txBody>
      </p:sp>
    </p:spTree>
    <p:extLst>
      <p:ext uri="{BB962C8B-B14F-4D97-AF65-F5344CB8AC3E}">
        <p14:creationId xmlns:p14="http://schemas.microsoft.com/office/powerpoint/2010/main" val="60121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42BA804-A1AF-45BD-B2BD-7FA80AF57472}" type="slidenum">
              <a:rPr lang="en-US" altLang="en-US"/>
              <a:pPr/>
              <a:t>‹#›</a:t>
            </a:fld>
            <a:endParaRPr lang="en-US" altLang="en-US"/>
          </a:p>
        </p:txBody>
      </p:sp>
    </p:spTree>
    <p:extLst>
      <p:ext uri="{BB962C8B-B14F-4D97-AF65-F5344CB8AC3E}">
        <p14:creationId xmlns:p14="http://schemas.microsoft.com/office/powerpoint/2010/main" val="152154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6667"/>
                <a:invGamma/>
              </a:schemeClr>
            </a:gs>
            <a:gs pos="50000">
              <a:schemeClr val="bg1"/>
            </a:gs>
            <a:gs pos="100000">
              <a:schemeClr val="bg1">
                <a:gamma/>
                <a:shade val="66667"/>
                <a:invGamma/>
              </a:schemeClr>
            </a:gs>
          </a:gsLst>
          <a:lin ang="5400000" scaled="1"/>
        </a:gradFill>
        <a:effectLst/>
      </p:bgPr>
    </p:bg>
    <p:spTree>
      <p:nvGrpSpPr>
        <p:cNvPr id="1" name=""/>
        <p:cNvGrpSpPr/>
        <p:nvPr/>
      </p:nvGrpSpPr>
      <p:grpSpPr>
        <a:xfrm>
          <a:off x="0" y="0"/>
          <a:ext cx="0" cy="0"/>
          <a:chOff x="0" y="0"/>
          <a:chExt cx="0" cy="0"/>
        </a:xfrm>
      </p:grpSpPr>
      <p:grpSp>
        <p:nvGrpSpPr>
          <p:cNvPr id="18434" name="Group 1026"/>
          <p:cNvGrpSpPr>
            <a:grpSpLocks/>
          </p:cNvGrpSpPr>
          <p:nvPr/>
        </p:nvGrpSpPr>
        <p:grpSpPr bwMode="auto">
          <a:xfrm>
            <a:off x="0" y="0"/>
            <a:ext cx="9144000" cy="6858000"/>
            <a:chOff x="0" y="0"/>
            <a:chExt cx="5760" cy="4320"/>
          </a:xfrm>
        </p:grpSpPr>
        <p:sp>
          <p:nvSpPr>
            <p:cNvPr id="18435" name="Rectangle 1027"/>
            <p:cNvSpPr>
              <a:spLocks noChangeArrowheads="1"/>
            </p:cNvSpPr>
            <p:nvPr/>
          </p:nvSpPr>
          <p:spPr bwMode="hidden">
            <a:xfrm>
              <a:off x="5568" y="1152"/>
              <a:ext cx="192" cy="3168"/>
            </a:xfrm>
            <a:prstGeom prst="rect">
              <a:avLst/>
            </a:pr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 name="Rectangle 1028"/>
            <p:cNvSpPr>
              <a:spLocks noChangeArrowheads="1"/>
            </p:cNvSpPr>
            <p:nvPr/>
          </p:nvSpPr>
          <p:spPr bwMode="white">
            <a:xfrm>
              <a:off x="1632" y="1152"/>
              <a:ext cx="3936" cy="31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 name="Rectangle 1029"/>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8" name="Picture 1030" descr="ART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1728" y="0"/>
              <a:ext cx="3600" cy="36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1031" descr="ARTBANND"/>
            <p:cNvPicPr>
              <a:picLocks noChangeAspect="1" noChangeArrowheads="1"/>
            </p:cNvPicPr>
            <p:nvPr/>
          </p:nvPicPr>
          <p:blipFill>
            <a:blip r:embed="rId14">
              <a:extLst>
                <a:ext uri="{28A0092B-C50C-407E-A947-70E740481C1C}">
                  <a14:useLocalDpi xmlns:a14="http://schemas.microsoft.com/office/drawing/2010/main" val="0"/>
                </a:ext>
              </a:extLst>
            </a:blip>
            <a:srcRect l="64000"/>
            <a:stretch>
              <a:fillRect/>
            </a:stretch>
          </p:blipFill>
          <p:spPr bwMode="invGray">
            <a:xfrm>
              <a:off x="0" y="0"/>
              <a:ext cx="1296" cy="36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1032"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144" y="1104"/>
              <a:ext cx="1800" cy="60"/>
            </a:xfrm>
            <a:prstGeom prst="rect">
              <a:avLst/>
            </a:prstGeom>
            <a:noFill/>
            <a:extLst>
              <a:ext uri="{909E8E84-426E-40DD-AFC4-6F175D3DCCD1}">
                <a14:hiddenFill xmlns:a14="http://schemas.microsoft.com/office/drawing/2010/main">
                  <a:solidFill>
                    <a:srgbClr val="FFFFFF"/>
                  </a:solidFill>
                </a14:hiddenFill>
              </a:ext>
            </a:extLst>
          </p:spPr>
        </p:pic>
        <p:sp>
          <p:nvSpPr>
            <p:cNvPr id="18441" name="Rectangle 1033"/>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42" name="Rectangle 1034"/>
          <p:cNvSpPr>
            <a:spLocks noGrp="1" noChangeArrowheads="1"/>
          </p:cNvSpPr>
          <p:nvPr>
            <p:ph type="title"/>
          </p:nvPr>
        </p:nvSpPr>
        <p:spPr bwMode="auto">
          <a:xfrm>
            <a:off x="685800" y="457200"/>
            <a:ext cx="7772400" cy="11430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43" name="Rectangle 103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44" name="Rectangle 103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400"/>
            </a:lvl1pPr>
          </a:lstStyle>
          <a:p>
            <a:endParaRPr lang="en-US" altLang="en-US"/>
          </a:p>
        </p:txBody>
      </p:sp>
      <p:sp>
        <p:nvSpPr>
          <p:cNvPr id="18445"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buFontTx/>
              <a:buNone/>
              <a:defRPr sz="1400"/>
            </a:lvl1pPr>
          </a:lstStyle>
          <a:p>
            <a:endParaRPr lang="en-US" altLang="en-US"/>
          </a:p>
        </p:txBody>
      </p:sp>
      <p:sp>
        <p:nvSpPr>
          <p:cNvPr id="18446" name="Rectangle 103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400"/>
            </a:lvl1pPr>
          </a:lstStyle>
          <a:p>
            <a:fld id="{FCDFEA6E-7CD8-49BF-93CC-C416B218F3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Impact" panose="020B0806030902050204" pitchFamily="34" charset="0"/>
        </a:defRPr>
      </a:lvl2pPr>
      <a:lvl3pPr algn="l" rtl="0" eaLnBrk="0" fontAlgn="base" hangingPunct="0">
        <a:spcBef>
          <a:spcPct val="0"/>
        </a:spcBef>
        <a:spcAft>
          <a:spcPct val="0"/>
        </a:spcAft>
        <a:defRPr sz="4400">
          <a:solidFill>
            <a:schemeClr val="tx2"/>
          </a:solidFill>
          <a:latin typeface="Impact" panose="020B0806030902050204" pitchFamily="34" charset="0"/>
        </a:defRPr>
      </a:lvl3pPr>
      <a:lvl4pPr algn="l" rtl="0" eaLnBrk="0" fontAlgn="base" hangingPunct="0">
        <a:spcBef>
          <a:spcPct val="0"/>
        </a:spcBef>
        <a:spcAft>
          <a:spcPct val="0"/>
        </a:spcAft>
        <a:defRPr sz="4400">
          <a:solidFill>
            <a:schemeClr val="tx2"/>
          </a:solidFill>
          <a:latin typeface="Impact" panose="020B0806030902050204" pitchFamily="34" charset="0"/>
        </a:defRPr>
      </a:lvl4pPr>
      <a:lvl5pPr algn="l" rtl="0" eaLnBrk="0" fontAlgn="base" hangingPunct="0">
        <a:spcBef>
          <a:spcPct val="0"/>
        </a:spcBef>
        <a:spcAft>
          <a:spcPct val="0"/>
        </a:spcAft>
        <a:defRPr sz="4400">
          <a:solidFill>
            <a:schemeClr val="tx2"/>
          </a:solidFill>
          <a:latin typeface="Impact" panose="020B0806030902050204" pitchFamily="34" charset="0"/>
        </a:defRPr>
      </a:lvl5pPr>
      <a:lvl6pPr marL="457200" algn="l" rtl="0" eaLnBrk="0" fontAlgn="base" hangingPunct="0">
        <a:spcBef>
          <a:spcPct val="0"/>
        </a:spcBef>
        <a:spcAft>
          <a:spcPct val="0"/>
        </a:spcAft>
        <a:defRPr sz="4400">
          <a:solidFill>
            <a:schemeClr val="tx2"/>
          </a:solidFill>
          <a:latin typeface="Impact" panose="020B0806030902050204" pitchFamily="34" charset="0"/>
        </a:defRPr>
      </a:lvl6pPr>
      <a:lvl7pPr marL="914400" algn="l" rtl="0" eaLnBrk="0" fontAlgn="base" hangingPunct="0">
        <a:spcBef>
          <a:spcPct val="0"/>
        </a:spcBef>
        <a:spcAft>
          <a:spcPct val="0"/>
        </a:spcAft>
        <a:defRPr sz="4400">
          <a:solidFill>
            <a:schemeClr val="tx2"/>
          </a:solidFill>
          <a:latin typeface="Impact" panose="020B0806030902050204" pitchFamily="34" charset="0"/>
        </a:defRPr>
      </a:lvl7pPr>
      <a:lvl8pPr marL="1371600" algn="l" rtl="0" eaLnBrk="0" fontAlgn="base" hangingPunct="0">
        <a:spcBef>
          <a:spcPct val="0"/>
        </a:spcBef>
        <a:spcAft>
          <a:spcPct val="0"/>
        </a:spcAft>
        <a:defRPr sz="4400">
          <a:solidFill>
            <a:schemeClr val="tx2"/>
          </a:solidFill>
          <a:latin typeface="Impact" panose="020B0806030902050204" pitchFamily="34" charset="0"/>
        </a:defRPr>
      </a:lvl8pPr>
      <a:lvl9pPr marL="1828800" algn="l" rtl="0" eaLnBrk="0" fontAlgn="base" hangingPunct="0">
        <a:spcBef>
          <a:spcPct val="0"/>
        </a:spcBef>
        <a:spcAft>
          <a:spcPct val="0"/>
        </a:spcAft>
        <a:defRPr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SzPct val="80000"/>
        <a:buBlip>
          <a:blip r:embed="rId16"/>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60000"/>
        <a:buBlip>
          <a:blip r:embed="rId17"/>
        </a:buBlip>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a:t>Newton’s Universal Law of Gravitation</a:t>
            </a:r>
          </a:p>
        </p:txBody>
      </p:sp>
      <p:sp>
        <p:nvSpPr>
          <p:cNvPr id="2051" name="Rectangle 3"/>
          <p:cNvSpPr>
            <a:spLocks noGrp="1" noChangeArrowheads="1"/>
          </p:cNvSpPr>
          <p:nvPr>
            <p:ph type="subTitle" idx="1"/>
          </p:nvPr>
        </p:nvSpPr>
        <p:spPr/>
        <p:txBody>
          <a:bodyPr/>
          <a:lstStyle/>
          <a:p>
            <a:r>
              <a:rPr lang="en-US" altLang="en-US"/>
              <a:t>Chapter 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25899" y="637032"/>
            <a:ext cx="7872642" cy="838200"/>
          </a:xfrm>
        </p:spPr>
        <p:txBody>
          <a:bodyPr/>
          <a:lstStyle/>
          <a:p>
            <a:r>
              <a:rPr lang="en-US" altLang="en-US" sz="3600" dirty="0"/>
              <a:t>Why do all objects in free-fall, fall at the same rate? </a:t>
            </a:r>
            <a:endParaRPr lang="en-US" altLang="en-US" dirty="0"/>
          </a:p>
        </p:txBody>
      </p:sp>
      <p:sp>
        <p:nvSpPr>
          <p:cNvPr id="32776" name="Rectangle 8"/>
          <p:cNvSpPr>
            <a:spLocks noChangeArrowheads="1"/>
          </p:cNvSpPr>
          <p:nvPr/>
        </p:nvSpPr>
        <p:spPr bwMode="auto">
          <a:xfrm>
            <a:off x="381000" y="2036064"/>
            <a:ext cx="8382000" cy="413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Blip>
                <a:blip r:embed="rId5"/>
              </a:buBlip>
              <a:defRPr sz="3200">
                <a:solidFill>
                  <a:schemeClr val="tx1"/>
                </a:solidFill>
                <a:latin typeface="Arial Narrow" panose="020B0606020202030204" pitchFamily="34" charset="0"/>
              </a:defRPr>
            </a:lvl1pPr>
            <a:lvl2pPr marL="742950" indent="-285750">
              <a:buSzPct val="60000"/>
              <a:buBlip>
                <a:blip r:embed="rId6"/>
              </a:buBlip>
              <a:defRPr sz="2800">
                <a:solidFill>
                  <a:schemeClr val="tx1"/>
                </a:solidFill>
                <a:latin typeface="Arial Narrow" panose="020B0606020202030204" pitchFamily="34" charset="0"/>
              </a:defRPr>
            </a:lvl2pPr>
            <a:lvl3pPr marL="1143000" indent="-228600">
              <a:buChar char="•"/>
              <a:defRPr sz="2400">
                <a:solidFill>
                  <a:schemeClr val="tx1"/>
                </a:solidFill>
                <a:latin typeface="Arial Narrow" panose="020B0606020202030204" pitchFamily="34" charset="0"/>
              </a:defRPr>
            </a:lvl3pPr>
            <a:lvl4pPr marL="1600200" indent="-228600">
              <a:defRPr sz="2000">
                <a:solidFill>
                  <a:schemeClr val="tx1"/>
                </a:solidFill>
                <a:latin typeface="Arial Narrow" panose="020B0606020202030204" pitchFamily="34" charset="0"/>
              </a:defRPr>
            </a:lvl4pPr>
            <a:lvl5pPr marL="2057400" indent="-2286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nSpc>
                <a:spcPct val="100000"/>
              </a:lnSpc>
              <a:buClrTx/>
            </a:pPr>
            <a:r>
              <a:rPr lang="en-US" altLang="en-US" sz="2400" dirty="0"/>
              <a:t>The net force acting on objects in free fall near the surface of the Earth is equivalent to its weight, which means that they fall at 9.81 m/s</a:t>
            </a:r>
            <a:r>
              <a:rPr lang="en-US" altLang="en-US" sz="2400" baseline="30000" dirty="0"/>
              <a:t>2</a:t>
            </a:r>
            <a:r>
              <a:rPr lang="en-US" altLang="en-US" sz="2400" dirty="0"/>
              <a:t>.</a:t>
            </a:r>
          </a:p>
          <a:p>
            <a:pPr marL="0" indent="0" algn="ctr">
              <a:lnSpc>
                <a:spcPct val="100000"/>
              </a:lnSpc>
              <a:buClrTx/>
              <a:buNone/>
            </a:pPr>
            <a:endParaRPr lang="en-US" altLang="en-US" sz="2400" dirty="0"/>
          </a:p>
          <a:p>
            <a:pPr marL="0" indent="0">
              <a:lnSpc>
                <a:spcPct val="100000"/>
              </a:lnSpc>
              <a:buClrTx/>
              <a:buNone/>
            </a:pPr>
            <a:endParaRPr lang="en-US" altLang="en-US" sz="1200" dirty="0"/>
          </a:p>
          <a:p>
            <a:pPr>
              <a:lnSpc>
                <a:spcPct val="100000"/>
              </a:lnSpc>
              <a:buClrTx/>
            </a:pPr>
            <a:r>
              <a:rPr lang="en-US" altLang="en-US" sz="2400" dirty="0"/>
              <a:t>If we now substitute the equation for the Universal Law of Gravitation...</a:t>
            </a:r>
          </a:p>
          <a:p>
            <a:pPr marL="0" indent="0">
              <a:lnSpc>
                <a:spcPct val="100000"/>
              </a:lnSpc>
              <a:buClrTx/>
              <a:buNone/>
            </a:pPr>
            <a:endParaRPr lang="en-US" altLang="en-US" sz="2400" dirty="0"/>
          </a:p>
          <a:p>
            <a:pPr marL="0" indent="0">
              <a:lnSpc>
                <a:spcPct val="100000"/>
              </a:lnSpc>
              <a:buClrTx/>
              <a:buNone/>
            </a:pPr>
            <a:endParaRPr lang="en-US" altLang="en-US" sz="2400" dirty="0"/>
          </a:p>
          <a:p>
            <a:pPr marL="0" indent="0">
              <a:lnSpc>
                <a:spcPct val="100000"/>
              </a:lnSpc>
              <a:buClrTx/>
              <a:buNone/>
            </a:pPr>
            <a:endParaRPr lang="en-US" altLang="en-US" sz="1200" dirty="0"/>
          </a:p>
          <a:p>
            <a:pPr marL="0" indent="0">
              <a:lnSpc>
                <a:spcPct val="100000"/>
              </a:lnSpc>
              <a:buClrTx/>
              <a:buNone/>
            </a:pPr>
            <a:r>
              <a:rPr lang="en-US" altLang="en-US" sz="2400" dirty="0"/>
              <a:t>Simplifying we see that the mass is cancelled out. Hence mass does not matter.</a:t>
            </a:r>
          </a:p>
          <a:p>
            <a:pPr>
              <a:lnSpc>
                <a:spcPct val="100000"/>
              </a:lnSpc>
              <a:buClrTx/>
            </a:pPr>
            <a:endParaRPr lang="en-US" altLang="en-US" sz="2400" dirty="0"/>
          </a:p>
          <a:p>
            <a:pPr marL="0" indent="0">
              <a:lnSpc>
                <a:spcPct val="100000"/>
              </a:lnSpc>
              <a:buClrTx/>
              <a:buNone/>
            </a:pPr>
            <a:endParaRPr lang="en-US" altLang="en-US" sz="1200" dirty="0"/>
          </a:p>
        </p:txBody>
      </p:sp>
      <mc:AlternateContent xmlns:mc="http://schemas.openxmlformats.org/markup-compatibility/2006" xmlns:a14="http://schemas.microsoft.com/office/drawing/2010/main">
        <mc:Choice Requires="a14">
          <p:sp>
            <p:nvSpPr>
              <p:cNvPr id="2" name="TextBox 1"/>
              <p:cNvSpPr txBox="1"/>
              <p:nvPr/>
            </p:nvSpPr>
            <p:spPr>
              <a:xfrm>
                <a:off x="3706369" y="1292352"/>
                <a:ext cx="2264126" cy="658257"/>
              </a:xfrm>
              <a:prstGeom prst="rect">
                <a:avLst/>
              </a:prstGeom>
              <a:solidFill>
                <a:schemeClr val="tx1"/>
              </a:solidFill>
            </p:spPr>
            <p:txBody>
              <a:bodyPr wrap="square" rtlCol="0">
                <a:spAutoFit/>
              </a:bodyPr>
              <a:lstStyle/>
              <a:p>
                <a:pPr>
                  <a:buNone/>
                </a:pPr>
                <a14:m>
                  <m:oMath xmlns:m="http://schemas.openxmlformats.org/officeDocument/2006/math">
                    <m:r>
                      <a:rPr lang="en-US" sz="2800" b="0" i="1" smtClean="0">
                        <a:solidFill>
                          <a:schemeClr val="bg2"/>
                        </a:solidFill>
                        <a:latin typeface="Cambria Math" panose="02040503050406030204" pitchFamily="18" charset="0"/>
                      </a:rPr>
                      <m:t>𝑎</m:t>
                    </m:r>
                    <m:r>
                      <a:rPr lang="en-US" sz="2800" b="0" i="1" smtClean="0">
                        <a:solidFill>
                          <a:schemeClr val="bg2"/>
                        </a:solidFill>
                        <a:latin typeface="Cambria Math" panose="02040503050406030204" pitchFamily="18" charset="0"/>
                      </a:rPr>
                      <m:t>=</m:t>
                    </m:r>
                    <m:f>
                      <m:fPr>
                        <m:ctrlPr>
                          <a:rPr lang="en-US" sz="2800" b="0" i="1" smtClean="0">
                            <a:solidFill>
                              <a:schemeClr val="bg2"/>
                            </a:solidFill>
                            <a:latin typeface="Cambria Math" panose="02040503050406030204" pitchFamily="18" charset="0"/>
                          </a:rPr>
                        </m:ctrlPr>
                      </m:fPr>
                      <m:num>
                        <m:sSub>
                          <m:sSubPr>
                            <m:ctrlPr>
                              <a:rPr lang="en-US" sz="2800" b="0" i="1" smtClean="0">
                                <a:solidFill>
                                  <a:schemeClr val="bg2"/>
                                </a:solidFill>
                                <a:latin typeface="Cambria Math" panose="02040503050406030204" pitchFamily="18" charset="0"/>
                              </a:rPr>
                            </m:ctrlPr>
                          </m:sSubPr>
                          <m:e>
                            <m:r>
                              <a:rPr lang="en-US" sz="2800" b="0" i="1" smtClean="0">
                                <a:solidFill>
                                  <a:schemeClr val="bg2"/>
                                </a:solidFill>
                                <a:latin typeface="Cambria Math" panose="02040503050406030204" pitchFamily="18" charset="0"/>
                              </a:rPr>
                              <m:t>𝐹</m:t>
                            </m:r>
                          </m:e>
                          <m:sub>
                            <m:r>
                              <a:rPr lang="en-US" sz="2800" b="0" i="1" smtClean="0">
                                <a:solidFill>
                                  <a:schemeClr val="bg2"/>
                                </a:solidFill>
                                <a:latin typeface="Cambria Math" panose="02040503050406030204" pitchFamily="18" charset="0"/>
                              </a:rPr>
                              <m:t>𝑛𝑒𝑡</m:t>
                            </m:r>
                          </m:sub>
                        </m:sSub>
                      </m:num>
                      <m:den>
                        <m:r>
                          <a:rPr lang="en-US" sz="2800" b="0" i="1" smtClean="0">
                            <a:solidFill>
                              <a:schemeClr val="bg2"/>
                            </a:solidFill>
                            <a:latin typeface="Cambria Math" panose="02040503050406030204" pitchFamily="18" charset="0"/>
                          </a:rPr>
                          <m:t>𝑚</m:t>
                        </m:r>
                      </m:den>
                    </m:f>
                  </m:oMath>
                </a14:m>
                <a:r>
                  <a:rPr lang="en-US" sz="2800" dirty="0">
                    <a:solidFill>
                      <a:schemeClr val="bg2"/>
                    </a:solidFill>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3706369" y="1292352"/>
                <a:ext cx="2264126" cy="65825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029456" y="2834640"/>
                <a:ext cx="1128194" cy="724557"/>
              </a:xfrm>
              <a:prstGeom prst="rect">
                <a:avLst/>
              </a:prstGeom>
              <a:solidFill>
                <a:schemeClr val="tx1"/>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𝑔</m:t>
                      </m:r>
                      <m:r>
                        <a:rPr lang="en-US" b="0" i="1" smtClean="0">
                          <a:solidFill>
                            <a:schemeClr val="bg2"/>
                          </a:solidFill>
                          <a:latin typeface="Cambria Math" panose="02040503050406030204" pitchFamily="18" charset="0"/>
                        </a:rPr>
                        <m:t>=</m:t>
                      </m:r>
                      <m:f>
                        <m:fPr>
                          <m:ctrlPr>
                            <a:rPr lang="en-US" b="0" i="1" smtClean="0">
                              <a:solidFill>
                                <a:schemeClr val="bg2"/>
                              </a:solidFill>
                              <a:latin typeface="Cambria Math" panose="02040503050406030204" pitchFamily="18" charset="0"/>
                            </a:rPr>
                          </m:ctrlPr>
                        </m:fPr>
                        <m:num>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𝐹</m:t>
                              </m:r>
                            </m:e>
                            <m:sub>
                              <m:r>
                                <a:rPr lang="en-US" b="0" i="1" smtClean="0">
                                  <a:solidFill>
                                    <a:schemeClr val="bg2"/>
                                  </a:solidFill>
                                  <a:latin typeface="Cambria Math" panose="02040503050406030204" pitchFamily="18" charset="0"/>
                                </a:rPr>
                                <m:t>𝑔</m:t>
                              </m:r>
                            </m:sub>
                          </m:sSub>
                        </m:num>
                        <m:den>
                          <m:r>
                            <a:rPr lang="en-US" b="0" i="1" smtClean="0">
                              <a:solidFill>
                                <a:schemeClr val="bg2"/>
                              </a:solidFill>
                              <a:latin typeface="Cambria Math" panose="02040503050406030204" pitchFamily="18" charset="0"/>
                            </a:rPr>
                            <m:t>𝑚</m:t>
                          </m:r>
                        </m:den>
                      </m:f>
                    </m:oMath>
                  </m:oMathPara>
                </a14:m>
                <a:endParaRPr lang="en-US"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29456" y="2834640"/>
                <a:ext cx="1128194" cy="72455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694176" y="4011168"/>
                <a:ext cx="2017604" cy="988219"/>
              </a:xfrm>
              <a:prstGeom prst="rect">
                <a:avLst/>
              </a:prstGeom>
              <a:solidFill>
                <a:schemeClr val="tx1"/>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𝑔</m:t>
                      </m:r>
                      <m:r>
                        <a:rPr lang="en-US" b="0" i="1" smtClean="0">
                          <a:solidFill>
                            <a:schemeClr val="bg2"/>
                          </a:solidFill>
                          <a:latin typeface="Cambria Math" panose="02040503050406030204" pitchFamily="18" charset="0"/>
                        </a:rPr>
                        <m:t>=</m:t>
                      </m:r>
                      <m:f>
                        <m:fPr>
                          <m:ctrlPr>
                            <a:rPr lang="en-US" b="0" i="1" smtClean="0">
                              <a:solidFill>
                                <a:schemeClr val="bg2"/>
                              </a:solidFill>
                              <a:latin typeface="Cambria Math" panose="02040503050406030204" pitchFamily="18" charset="0"/>
                            </a:rPr>
                          </m:ctrlPr>
                        </m:fPr>
                        <m:num>
                          <m:r>
                            <a:rPr lang="en-US" b="0" i="1" smtClean="0">
                              <a:solidFill>
                                <a:schemeClr val="bg2"/>
                              </a:solidFill>
                              <a:latin typeface="Cambria Math" panose="02040503050406030204" pitchFamily="18" charset="0"/>
                            </a:rPr>
                            <m:t>𝐺</m:t>
                          </m:r>
                          <m:f>
                            <m:fPr>
                              <m:ctrlPr>
                                <a:rPr lang="en-US" b="0" i="1" smtClean="0">
                                  <a:solidFill>
                                    <a:schemeClr val="bg2"/>
                                  </a:solidFill>
                                  <a:latin typeface="Cambria Math" panose="02040503050406030204" pitchFamily="18" charset="0"/>
                                </a:rPr>
                              </m:ctrlPr>
                            </m:fPr>
                            <m:num>
                              <m:r>
                                <a:rPr lang="en-US" b="0" i="1" smtClean="0">
                                  <a:solidFill>
                                    <a:schemeClr val="bg2"/>
                                  </a:solidFill>
                                  <a:latin typeface="Cambria Math" panose="02040503050406030204" pitchFamily="18" charset="0"/>
                                </a:rPr>
                                <m:t>𝑚</m:t>
                              </m:r>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ea typeface="Cambria Math" panose="02040503050406030204" pitchFamily="18" charset="0"/>
                                    </a:rPr>
                                    <m:t>∙</m:t>
                                  </m:r>
                                  <m:r>
                                    <a:rPr lang="en-US" b="0" i="1" smtClean="0">
                                      <a:solidFill>
                                        <a:schemeClr val="bg2"/>
                                      </a:solidFill>
                                      <a:latin typeface="Cambria Math" panose="02040503050406030204" pitchFamily="18" charset="0"/>
                                    </a:rPr>
                                    <m:t>𝑚</m:t>
                                  </m:r>
                                </m:e>
                                <m:sub>
                                  <m:r>
                                    <a:rPr lang="en-US" b="0" i="1" smtClean="0">
                                      <a:solidFill>
                                        <a:schemeClr val="bg2"/>
                                      </a:solidFill>
                                      <a:latin typeface="Cambria Math" panose="02040503050406030204" pitchFamily="18" charset="0"/>
                                    </a:rPr>
                                    <m:t>𝐸</m:t>
                                  </m:r>
                                </m:sub>
                              </m:sSub>
                            </m:num>
                            <m:den>
                              <m:sSubSup>
                                <m:sSubSupPr>
                                  <m:ctrlPr>
                                    <a:rPr lang="en-US" b="0" i="1" smtClean="0">
                                      <a:solidFill>
                                        <a:schemeClr val="bg2"/>
                                      </a:solidFill>
                                      <a:latin typeface="Cambria Math" panose="02040503050406030204" pitchFamily="18" charset="0"/>
                                    </a:rPr>
                                  </m:ctrlPr>
                                </m:sSubSupPr>
                                <m:e>
                                  <m:r>
                                    <a:rPr lang="en-US" b="0" i="1" smtClean="0">
                                      <a:solidFill>
                                        <a:schemeClr val="bg2"/>
                                      </a:solidFill>
                                      <a:latin typeface="Cambria Math" panose="02040503050406030204" pitchFamily="18" charset="0"/>
                                    </a:rPr>
                                    <m:t>𝑟</m:t>
                                  </m:r>
                                </m:e>
                                <m:sub>
                                  <m:r>
                                    <a:rPr lang="en-US" b="0" i="1" smtClean="0">
                                      <a:solidFill>
                                        <a:schemeClr val="bg2"/>
                                      </a:solidFill>
                                      <a:latin typeface="Cambria Math" panose="02040503050406030204" pitchFamily="18" charset="0"/>
                                    </a:rPr>
                                    <m:t>𝐸</m:t>
                                  </m:r>
                                </m:sub>
                                <m:sup>
                                  <m:r>
                                    <a:rPr lang="en-US" b="0" i="1" smtClean="0">
                                      <a:solidFill>
                                        <a:schemeClr val="bg2"/>
                                      </a:solidFill>
                                      <a:latin typeface="Cambria Math" panose="02040503050406030204" pitchFamily="18" charset="0"/>
                                    </a:rPr>
                                    <m:t>2</m:t>
                                  </m:r>
                                </m:sup>
                              </m:sSubSup>
                            </m:den>
                          </m:f>
                        </m:num>
                        <m:den>
                          <m:r>
                            <a:rPr lang="en-US" b="0" i="1" smtClean="0">
                              <a:solidFill>
                                <a:schemeClr val="bg2"/>
                              </a:solidFill>
                              <a:latin typeface="Cambria Math" panose="02040503050406030204" pitchFamily="18" charset="0"/>
                            </a:rPr>
                            <m:t>𝑚</m:t>
                          </m:r>
                        </m:den>
                      </m:f>
                    </m:oMath>
                  </m:oMathPara>
                </a14:m>
                <a:endParaRPr lang="en-US"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694176" y="4011168"/>
                <a:ext cx="2017604" cy="988219"/>
              </a:xfrm>
              <a:prstGeom prst="rect">
                <a:avLst/>
              </a:prstGeom>
              <a:blipFill rotWithShape="0">
                <a:blip r:embed="rId9"/>
                <a:stretch>
                  <a:fillRect t="-6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053840" y="5650992"/>
                <a:ext cx="1530867" cy="741550"/>
              </a:xfrm>
              <a:prstGeom prst="rect">
                <a:avLst/>
              </a:prstGeom>
              <a:solidFill>
                <a:schemeClr val="tx1"/>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𝑔</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𝐺</m:t>
                      </m:r>
                      <m:f>
                        <m:fPr>
                          <m:ctrlPr>
                            <a:rPr lang="en-US" b="0" i="1" smtClean="0">
                              <a:solidFill>
                                <a:schemeClr val="bg2"/>
                              </a:solidFill>
                              <a:latin typeface="Cambria Math" panose="02040503050406030204" pitchFamily="18" charset="0"/>
                            </a:rPr>
                          </m:ctrlPr>
                        </m:fPr>
                        <m:num>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𝑚</m:t>
                              </m:r>
                            </m:e>
                            <m:sub>
                              <m:r>
                                <a:rPr lang="en-US" b="0" i="1" smtClean="0">
                                  <a:solidFill>
                                    <a:schemeClr val="bg2"/>
                                  </a:solidFill>
                                  <a:latin typeface="Cambria Math" panose="02040503050406030204" pitchFamily="18" charset="0"/>
                                </a:rPr>
                                <m:t>𝐸</m:t>
                              </m:r>
                            </m:sub>
                          </m:sSub>
                        </m:num>
                        <m:den>
                          <m:sSubSup>
                            <m:sSubSupPr>
                              <m:ctrlPr>
                                <a:rPr lang="en-US" b="0" i="1" smtClean="0">
                                  <a:solidFill>
                                    <a:schemeClr val="bg2"/>
                                  </a:solidFill>
                                  <a:latin typeface="Cambria Math" panose="02040503050406030204" pitchFamily="18" charset="0"/>
                                </a:rPr>
                              </m:ctrlPr>
                            </m:sSubSupPr>
                            <m:e>
                              <m:r>
                                <a:rPr lang="en-US" b="0" i="1" smtClean="0">
                                  <a:solidFill>
                                    <a:schemeClr val="bg2"/>
                                  </a:solidFill>
                                  <a:latin typeface="Cambria Math" panose="02040503050406030204" pitchFamily="18" charset="0"/>
                                </a:rPr>
                                <m:t>𝑟</m:t>
                              </m:r>
                            </m:e>
                            <m:sub>
                              <m:r>
                                <a:rPr lang="en-US" b="0" i="1" smtClean="0">
                                  <a:solidFill>
                                    <a:schemeClr val="bg2"/>
                                  </a:solidFill>
                                  <a:latin typeface="Cambria Math" panose="02040503050406030204" pitchFamily="18" charset="0"/>
                                </a:rPr>
                                <m:t>𝐸</m:t>
                              </m:r>
                            </m:sub>
                            <m:sup>
                              <m:r>
                                <a:rPr lang="en-US" b="0" i="1" smtClean="0">
                                  <a:solidFill>
                                    <a:schemeClr val="bg2"/>
                                  </a:solidFill>
                                  <a:latin typeface="Cambria Math" panose="02040503050406030204" pitchFamily="18" charset="0"/>
                                </a:rPr>
                                <m:t>2</m:t>
                              </m:r>
                            </m:sup>
                          </m:sSubSup>
                        </m:den>
                      </m:f>
                    </m:oMath>
                  </m:oMathPara>
                </a14:m>
                <a:endParaRPr lang="en-US" dirty="0">
                  <a:solidFill>
                    <a:schemeClr val="bg2"/>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53840" y="5650992"/>
                <a:ext cx="1530867" cy="741550"/>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F67B6A5-46D5-4145-89B6-EF2B66CE991E}"/>
                  </a:ext>
                </a:extLst>
              </p:cNvPr>
              <p:cNvSpPr txBox="1"/>
              <p:nvPr/>
            </p:nvSpPr>
            <p:spPr>
              <a:xfrm>
                <a:off x="5021865" y="1395727"/>
                <a:ext cx="811714" cy="424732"/>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𝑔</m:t>
                      </m:r>
                    </m:oMath>
                  </m:oMathPara>
                </a14:m>
                <a:endParaRPr lang="en-US" dirty="0"/>
              </a:p>
            </p:txBody>
          </p:sp>
        </mc:Choice>
        <mc:Fallback xmlns="">
          <p:sp>
            <p:nvSpPr>
              <p:cNvPr id="17" name="TextBox 16">
                <a:extLst>
                  <a:ext uri="{FF2B5EF4-FFF2-40B4-BE49-F238E27FC236}">
                    <a16:creationId xmlns:a16="http://schemas.microsoft.com/office/drawing/2014/main" id="{7F67B6A5-46D5-4145-89B6-EF2B66CE991E}"/>
                  </a:ext>
                </a:extLst>
              </p:cNvPr>
              <p:cNvSpPr txBox="1">
                <a:spLocks noRot="1" noChangeAspect="1" noMove="1" noResize="1" noEditPoints="1" noAdjustHandles="1" noChangeArrowheads="1" noChangeShapeType="1" noTextEdit="1"/>
              </p:cNvSpPr>
              <p:nvPr/>
            </p:nvSpPr>
            <p:spPr>
              <a:xfrm>
                <a:off x="5021865" y="1395727"/>
                <a:ext cx="811714" cy="424732"/>
              </a:xfrm>
              <a:prstGeom prst="rect">
                <a:avLst/>
              </a:prstGeom>
              <a:blipFill>
                <a:blip r:embed="rId12"/>
                <a:stretch>
                  <a:fillRect b="-12857"/>
                </a:stretch>
              </a:blipFill>
            </p:spPr>
            <p:txBody>
              <a:bodyPr/>
              <a:lstStyle/>
              <a:p>
                <a:r>
                  <a:rPr lang="en-US">
                    <a:noFill/>
                  </a:rPr>
                  <a:t> </a:t>
                </a:r>
              </a:p>
            </p:txBody>
          </p:sp>
        </mc:Fallback>
      </mc:AlternateContent>
      <p:pic>
        <p:nvPicPr>
          <p:cNvPr id="3" name="Hammer-Feather Drop on the Moon-2">
            <a:hlinkClick r:id="" action="ppaction://media"/>
            <a:extLst>
              <a:ext uri="{FF2B5EF4-FFF2-40B4-BE49-F238E27FC236}">
                <a16:creationId xmlns:a16="http://schemas.microsoft.com/office/drawing/2014/main" id="{75B7FF09-63B6-4807-A937-944CF7E8B9ED}"/>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98220" y="1863436"/>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md type="call" cmd="stop">
                                      <p:cBhvr>
                                        <p:cTn id="16" dur="1">
                                          <p:stCondLst>
                                            <p:cond delay="499"/>
                                          </p:stCondLst>
                                        </p:cTn>
                                        <p:tgtEl>
                                          <p:spTgt spid="3"/>
                                        </p:tgtEl>
                                      </p:cBhvr>
                                    </p:cmd>
                                  </p:childTnLst>
                                </p:cTn>
                              </p:par>
                            </p:childTnLst>
                          </p:cTn>
                        </p:par>
                        <p:par>
                          <p:cTn id="17" fill="hold">
                            <p:stCondLst>
                              <p:cond delay="500"/>
                            </p:stCondLst>
                            <p:childTnLst>
                              <p:par>
                                <p:cTn id="18" presetID="2" presetClass="entr" presetSubtype="8" fill="hold" nodeType="afterEffect">
                                  <p:stCondLst>
                                    <p:cond delay="50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2776">
                                            <p:txEl>
                                              <p:pRg st="0" end="0"/>
                                            </p:txEl>
                                          </p:spTgt>
                                        </p:tgtEl>
                                        <p:attrNameLst>
                                          <p:attrName>style.visibility</p:attrName>
                                        </p:attrNameLst>
                                      </p:cBhvr>
                                      <p:to>
                                        <p:strVal val="visible"/>
                                      </p:to>
                                    </p:set>
                                    <p:anim to="" calcmode="lin" valueType="num">
                                      <p:cBhvr>
                                        <p:cTn id="32" dur="1" fill="hold"/>
                                        <p:tgtEl>
                                          <p:spTgt spid="32776">
                                            <p:txEl>
                                              <p:pRg st="0" end="0"/>
                                            </p:txEl>
                                          </p:spTgt>
                                        </p:tgtEl>
                                        <p:attrNameLst>
                                          <p:attrName/>
                                        </p:attrNameLst>
                                      </p:cBhvr>
                                    </p:anim>
                                  </p:childTnLst>
                                </p:cTn>
                              </p:par>
                            </p:childTnLst>
                          </p:cTn>
                        </p:par>
                        <p:par>
                          <p:cTn id="33" fill="hold">
                            <p:stCondLst>
                              <p:cond delay="0"/>
                            </p:stCondLst>
                            <p:childTnLst>
                              <p:par>
                                <p:cTn id="34" presetID="42" presetClass="entr" presetSubtype="0" fill="hold" grpId="0" nodeType="after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32776">
                                            <p:txEl>
                                              <p:pRg st="3" end="3"/>
                                            </p:txEl>
                                          </p:spTgt>
                                        </p:tgtEl>
                                        <p:attrNameLst>
                                          <p:attrName>style.visibility</p:attrName>
                                        </p:attrNameLst>
                                      </p:cBhvr>
                                      <p:to>
                                        <p:strVal val="visible"/>
                                      </p:to>
                                    </p:set>
                                    <p:anim to="" calcmode="lin" valueType="num">
                                      <p:cBhvr>
                                        <p:cTn id="43" dur="1" fill="hold"/>
                                        <p:tgtEl>
                                          <p:spTgt spid="32776">
                                            <p:txEl>
                                              <p:pRg st="3" end="3"/>
                                            </p:txEl>
                                          </p:spTgt>
                                        </p:tgtEl>
                                        <p:attrNameLst>
                                          <p:attrName/>
                                        </p:attrNameLst>
                                      </p:cBhvr>
                                    </p:anim>
                                  </p:childTnLst>
                                </p:cTn>
                              </p:par>
                            </p:childTnLst>
                          </p:cTn>
                        </p:par>
                        <p:par>
                          <p:cTn id="44" fill="hold">
                            <p:stCondLst>
                              <p:cond delay="0"/>
                            </p:stCondLst>
                            <p:childTnLst>
                              <p:par>
                                <p:cTn id="45" presetID="42" presetClass="entr" presetSubtype="0" fill="hold" grpId="0" nodeType="afterEffect">
                                  <p:stCondLst>
                                    <p:cond delay="5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4" presetClass="entr" presetSubtype="0" fill="hold" grpId="0" nodeType="clickEffect">
                                  <p:stCondLst>
                                    <p:cond delay="0"/>
                                  </p:stCondLst>
                                  <p:childTnLst>
                                    <p:set>
                                      <p:cBhvr>
                                        <p:cTn id="53" dur="1" fill="hold">
                                          <p:stCondLst>
                                            <p:cond delay="0"/>
                                          </p:stCondLst>
                                        </p:cTn>
                                        <p:tgtEl>
                                          <p:spTgt spid="32776">
                                            <p:txEl>
                                              <p:pRg st="7" end="7"/>
                                            </p:txEl>
                                          </p:spTgt>
                                        </p:tgtEl>
                                        <p:attrNameLst>
                                          <p:attrName>style.visibility</p:attrName>
                                        </p:attrNameLst>
                                      </p:cBhvr>
                                      <p:to>
                                        <p:strVal val="visible"/>
                                      </p:to>
                                    </p:set>
                                    <p:anim to="" calcmode="lin" valueType="num">
                                      <p:cBhvr>
                                        <p:cTn id="54" dur="1" fill="hold"/>
                                        <p:tgtEl>
                                          <p:spTgt spid="32776">
                                            <p:txEl>
                                              <p:pRg st="7" end="7"/>
                                            </p:txEl>
                                          </p:spTgt>
                                        </p:tgtEl>
                                        <p:attrNameLst>
                                          <p:attrName/>
                                        </p:attrNameLst>
                                      </p:cBhvr>
                                    </p:anim>
                                  </p:childTnLst>
                                </p:cTn>
                              </p:par>
                            </p:childTnLst>
                          </p:cTn>
                        </p:par>
                        <p:par>
                          <p:cTn id="55" fill="hold">
                            <p:stCondLst>
                              <p:cond delay="0"/>
                            </p:stCondLst>
                            <p:childTnLst>
                              <p:par>
                                <p:cTn id="56" presetID="42" presetClass="entr" presetSubtype="0" fill="hold" grpId="0" nodeType="afterEffect">
                                  <p:stCondLst>
                                    <p:cond delay="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3"/>
                </p:tgtEl>
              </p:cMediaNode>
            </p:video>
          </p:childTnLst>
        </p:cTn>
      </p:par>
    </p:tnLst>
    <p:bldLst>
      <p:bldP spid="32776" grpId="0" uiExpand="1" build="allAtOnce"/>
      <p:bldP spid="12" grpId="0" animBg="1"/>
      <p:bldP spid="13" grpId="0" animBg="1"/>
      <p:bldP spid="1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29" name="Group 61"/>
          <p:cNvGrpSpPr>
            <a:grpSpLocks/>
          </p:cNvGrpSpPr>
          <p:nvPr/>
        </p:nvGrpSpPr>
        <p:grpSpPr bwMode="auto">
          <a:xfrm>
            <a:off x="6940550" y="4649788"/>
            <a:ext cx="1109663" cy="1096962"/>
            <a:chOff x="4070" y="3030"/>
            <a:chExt cx="699" cy="691"/>
          </a:xfrm>
        </p:grpSpPr>
        <p:pic>
          <p:nvPicPr>
            <p:cNvPr id="7225" name="Picture 57"/>
            <p:cNvPicPr>
              <a:picLocks noChangeAspect="1" noChangeArrowheads="1"/>
            </p:cNvPicPr>
            <p:nvPr/>
          </p:nvPicPr>
          <p:blipFill>
            <a:blip r:embed="rId2" cstate="print">
              <a:clrChange>
                <a:clrFrom>
                  <a:srgbClr val="020202"/>
                </a:clrFrom>
                <a:clrTo>
                  <a:srgbClr val="020202">
                    <a:alpha val="0"/>
                  </a:srgbClr>
                </a:clrTo>
              </a:clrChange>
              <a:extLst>
                <a:ext uri="{28A0092B-C50C-407E-A947-70E740481C1C}">
                  <a14:useLocalDpi xmlns:a14="http://schemas.microsoft.com/office/drawing/2010/main" val="0"/>
                </a:ext>
              </a:extLst>
            </a:blip>
            <a:srcRect l="12328" t="3394" r="10655" b="5893"/>
            <a:stretch>
              <a:fillRect/>
            </a:stretch>
          </p:blipFill>
          <p:spPr bwMode="auto">
            <a:xfrm>
              <a:off x="4247" y="3200"/>
              <a:ext cx="34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26" name="AutoShape 58"/>
            <p:cNvSpPr>
              <a:spLocks noChangeAspect="1" noChangeArrowheads="1"/>
            </p:cNvSpPr>
            <p:nvPr/>
          </p:nvSpPr>
          <p:spPr bwMode="auto">
            <a:xfrm>
              <a:off x="4070" y="3030"/>
              <a:ext cx="699" cy="6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buFontTx/>
                <a:buAutoNum type="alphaLcPeriod"/>
              </a:pPr>
              <a:endParaRPr lang="en-US" altLang="en-US">
                <a:latin typeface="Arial Narrow" panose="020B0606020202030204" pitchFamily="34" charset="0"/>
              </a:endParaRPr>
            </a:p>
          </p:txBody>
        </p:sp>
      </p:grpSp>
      <p:sp>
        <p:nvSpPr>
          <p:cNvPr id="7170" name="Rectangle 2"/>
          <p:cNvSpPr>
            <a:spLocks noGrp="1" noChangeArrowheads="1"/>
          </p:cNvSpPr>
          <p:nvPr>
            <p:ph type="title"/>
          </p:nvPr>
        </p:nvSpPr>
        <p:spPr/>
        <p:txBody>
          <a:bodyPr/>
          <a:lstStyle/>
          <a:p>
            <a:r>
              <a:rPr lang="en-US" altLang="en-US"/>
              <a:t>Example 2:</a:t>
            </a:r>
          </a:p>
        </p:txBody>
      </p:sp>
      <p:sp>
        <p:nvSpPr>
          <p:cNvPr id="7171" name="Rectangle 3"/>
          <p:cNvSpPr>
            <a:spLocks noGrp="1" noChangeArrowheads="1"/>
          </p:cNvSpPr>
          <p:nvPr>
            <p:ph type="body" idx="1"/>
          </p:nvPr>
        </p:nvSpPr>
        <p:spPr>
          <a:xfrm>
            <a:off x="685800" y="1981200"/>
            <a:ext cx="7772400" cy="2401888"/>
          </a:xfrm>
        </p:spPr>
        <p:txBody>
          <a:bodyPr/>
          <a:lstStyle/>
          <a:p>
            <a:pPr algn="just"/>
            <a:r>
              <a:rPr lang="en-US" altLang="en-US" sz="2400">
                <a:latin typeface="Arial" panose="020B0604020202020204" pitchFamily="34" charset="0"/>
                <a:cs typeface="Times New Roman" panose="02020603050405020304" pitchFamily="18" charset="0"/>
              </a:rPr>
              <a:t>The Earth and moon are attracted to one another by a gravitational force.  Which one attracts with a greater force?  Why?</a:t>
            </a:r>
          </a:p>
          <a:p>
            <a:pPr lvl="1" algn="just"/>
            <a:r>
              <a:rPr lang="en-US" altLang="en-US" sz="2000">
                <a:latin typeface="Arial" panose="020B0604020202020204" pitchFamily="34" charset="0"/>
                <a:cs typeface="Times New Roman" panose="02020603050405020304" pitchFamily="18" charset="0"/>
              </a:rPr>
              <a:t>Neither.  They both exert a force on each other that is equal and opposite in accordance with Newton</a:t>
            </a:r>
            <a:r>
              <a:rPr lang="en-US" altLang="en-US" sz="2000">
                <a:latin typeface="Times New Roman" panose="02020603050405020304" pitchFamily="18" charset="0"/>
                <a:cs typeface="Times New Roman" panose="02020603050405020304" pitchFamily="18" charset="0"/>
              </a:rPr>
              <a:t>’</a:t>
            </a:r>
            <a:r>
              <a:rPr lang="en-US" altLang="en-US" sz="2000">
                <a:latin typeface="Arial" panose="020B0604020202020204" pitchFamily="34" charset="0"/>
                <a:cs typeface="Times New Roman" panose="02020603050405020304" pitchFamily="18" charset="0"/>
              </a:rPr>
              <a:t>s 3</a:t>
            </a:r>
            <a:r>
              <a:rPr lang="en-US" altLang="en-US" sz="2000" baseline="30000">
                <a:latin typeface="Arial" panose="020B0604020202020204" pitchFamily="34" charset="0"/>
                <a:cs typeface="Times New Roman" panose="02020603050405020304" pitchFamily="18" charset="0"/>
              </a:rPr>
              <a:t>rd</a:t>
            </a:r>
            <a:r>
              <a:rPr lang="en-US" altLang="en-US" sz="2000">
                <a:latin typeface="Arial" panose="020B0604020202020204" pitchFamily="34" charset="0"/>
                <a:cs typeface="Times New Roman" panose="02020603050405020304" pitchFamily="18" charset="0"/>
              </a:rPr>
              <a:t> Law of Motion.</a:t>
            </a:r>
          </a:p>
        </p:txBody>
      </p:sp>
      <p:pic>
        <p:nvPicPr>
          <p:cNvPr id="7193" name="Picture 25" descr="na0059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038" y="4484688"/>
            <a:ext cx="1806575" cy="1806575"/>
          </a:xfrm>
          <a:prstGeom prst="rect">
            <a:avLst/>
          </a:prstGeom>
          <a:noFill/>
          <a:extLst>
            <a:ext uri="{909E8E84-426E-40DD-AFC4-6F175D3DCCD1}">
              <a14:hiddenFill xmlns:a14="http://schemas.microsoft.com/office/drawing/2010/main">
                <a:solidFill>
                  <a:srgbClr val="FFFFFF"/>
                </a:solidFill>
              </a14:hiddenFill>
            </a:ext>
          </a:extLst>
        </p:spPr>
      </p:pic>
      <p:sp>
        <p:nvSpPr>
          <p:cNvPr id="7230" name="Text Box 62"/>
          <p:cNvSpPr txBox="1">
            <a:spLocks noChangeArrowheads="1"/>
          </p:cNvSpPr>
          <p:nvPr/>
        </p:nvSpPr>
        <p:spPr bwMode="auto">
          <a:xfrm>
            <a:off x="6278563" y="5756275"/>
            <a:ext cx="1570037"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b="1">
                <a:solidFill>
                  <a:srgbClr val="FFFF00"/>
                </a:solidFill>
                <a:latin typeface="Arial Narrow" panose="020B0606020202030204" pitchFamily="34" charset="0"/>
              </a:rPr>
              <a:t>F</a:t>
            </a:r>
            <a:r>
              <a:rPr lang="en-US" altLang="en-US" b="1" baseline="-25000">
                <a:solidFill>
                  <a:srgbClr val="FFFF00"/>
                </a:solidFill>
                <a:latin typeface="Arial Narrow" panose="020B0606020202030204" pitchFamily="34" charset="0"/>
              </a:rPr>
              <a:t>Earth on moon</a:t>
            </a:r>
            <a:endParaRPr lang="en-US" altLang="en-US" b="1" baseline="30000">
              <a:solidFill>
                <a:schemeClr val="tx2"/>
              </a:solidFill>
              <a:latin typeface="Arial Narrow" panose="020B0606020202030204" pitchFamily="34" charset="0"/>
              <a:sym typeface="MT Symbol" pitchFamily="82" charset="2"/>
            </a:endParaRPr>
          </a:p>
        </p:txBody>
      </p:sp>
      <p:sp>
        <p:nvSpPr>
          <p:cNvPr id="7231" name="Line 63"/>
          <p:cNvSpPr>
            <a:spLocks noChangeShapeType="1"/>
          </p:cNvSpPr>
          <p:nvPr/>
        </p:nvSpPr>
        <p:spPr bwMode="auto">
          <a:xfrm flipH="1">
            <a:off x="4122738" y="5965825"/>
            <a:ext cx="2103437" cy="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2" name="Text Box 64"/>
          <p:cNvSpPr txBox="1">
            <a:spLocks noChangeArrowheads="1"/>
          </p:cNvSpPr>
          <p:nvPr/>
        </p:nvSpPr>
        <p:spPr bwMode="auto">
          <a:xfrm>
            <a:off x="2657475" y="4616450"/>
            <a:ext cx="157003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b="1">
                <a:solidFill>
                  <a:srgbClr val="FFFF00"/>
                </a:solidFill>
                <a:latin typeface="Arial Narrow" panose="020B0606020202030204" pitchFamily="34" charset="0"/>
              </a:rPr>
              <a:t>F</a:t>
            </a:r>
            <a:r>
              <a:rPr lang="en-US" altLang="en-US" b="1" baseline="-25000">
                <a:solidFill>
                  <a:srgbClr val="FFFF00"/>
                </a:solidFill>
                <a:latin typeface="Arial Narrow" panose="020B0606020202030204" pitchFamily="34" charset="0"/>
              </a:rPr>
              <a:t>moon on Earth</a:t>
            </a:r>
            <a:endParaRPr lang="en-US" altLang="en-US" b="1" baseline="30000">
              <a:solidFill>
                <a:schemeClr val="tx2"/>
              </a:solidFill>
              <a:latin typeface="Arial Narrow" panose="020B0606020202030204" pitchFamily="34" charset="0"/>
              <a:sym typeface="MT Symbol" pitchFamily="82" charset="2"/>
            </a:endParaRPr>
          </a:p>
        </p:txBody>
      </p:sp>
      <p:sp>
        <p:nvSpPr>
          <p:cNvPr id="7233" name="Line 65"/>
          <p:cNvSpPr>
            <a:spLocks noChangeShapeType="1"/>
          </p:cNvSpPr>
          <p:nvPr/>
        </p:nvSpPr>
        <p:spPr bwMode="auto">
          <a:xfrm>
            <a:off x="4144963" y="4870450"/>
            <a:ext cx="2103437" cy="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93"/>
                                        </p:tgtEl>
                                        <p:attrNameLst>
                                          <p:attrName>style.visibility</p:attrName>
                                        </p:attrNameLst>
                                      </p:cBhvr>
                                      <p:to>
                                        <p:strVal val="visible"/>
                                      </p:to>
                                    </p:set>
                                    <p:animEffect transition="in" filter="dissolve">
                                      <p:cBhvr>
                                        <p:cTn id="7" dur="500"/>
                                        <p:tgtEl>
                                          <p:spTgt spid="719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229"/>
                                        </p:tgtEl>
                                        <p:attrNameLst>
                                          <p:attrName>style.visibility</p:attrName>
                                        </p:attrNameLst>
                                      </p:cBhvr>
                                      <p:to>
                                        <p:strVal val="visible"/>
                                      </p:to>
                                    </p:set>
                                    <p:animEffect transition="in" filter="dissolve">
                                      <p:cBhvr>
                                        <p:cTn id="11" dur="500"/>
                                        <p:tgtEl>
                                          <p:spTgt spid="7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16" dur="500"/>
                                        <p:tgtEl>
                                          <p:spTgt spid="717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171">
                                            <p:txEl>
                                              <p:pRg st="1" end="1"/>
                                            </p:txEl>
                                          </p:spTgt>
                                        </p:tgtEl>
                                        <p:attrNameLst>
                                          <p:attrName>style.visibility</p:attrName>
                                        </p:attrNameLst>
                                      </p:cBhvr>
                                      <p:to>
                                        <p:strVal val="visible"/>
                                      </p:to>
                                    </p:set>
                                    <p:animEffect transition="in" filter="checkerboard(across)">
                                      <p:cBhvr>
                                        <p:cTn id="21" dur="500"/>
                                        <p:tgtEl>
                                          <p:spTgt spid="7171">
                                            <p:txEl>
                                              <p:pRg st="1" end="1"/>
                                            </p:txEl>
                                          </p:spTgt>
                                        </p:tgtEl>
                                      </p:cBhvr>
                                    </p:animEffect>
                                  </p:childTnLst>
                                </p:cTn>
                              </p:par>
                            </p:childTnLst>
                          </p:cTn>
                        </p:par>
                        <p:par>
                          <p:cTn id="22" fill="hold" nodeType="afterGroup">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7233"/>
                                        </p:tgtEl>
                                        <p:attrNameLst>
                                          <p:attrName>style.visibility</p:attrName>
                                        </p:attrNameLst>
                                      </p:cBhvr>
                                      <p:to>
                                        <p:strVal val="visible"/>
                                      </p:to>
                                    </p:set>
                                    <p:animEffect transition="in" filter="wipe(left)">
                                      <p:cBhvr>
                                        <p:cTn id="25" dur="1000"/>
                                        <p:tgtEl>
                                          <p:spTgt spid="7233"/>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7232"/>
                                        </p:tgtEl>
                                        <p:attrNameLst>
                                          <p:attrName>style.visibility</p:attrName>
                                        </p:attrNameLst>
                                      </p:cBhvr>
                                      <p:to>
                                        <p:strVal val="visible"/>
                                      </p:to>
                                    </p:set>
                                    <p:animEffect transition="in" filter="fade">
                                      <p:cBhvr>
                                        <p:cTn id="28" dur="2000"/>
                                        <p:tgtEl>
                                          <p:spTgt spid="7232"/>
                                        </p:tgtEl>
                                      </p:cBhvr>
                                    </p:animEffect>
                                  </p:childTnLst>
                                </p:cTn>
                              </p:par>
                            </p:childTnLst>
                          </p:cTn>
                        </p:par>
                        <p:par>
                          <p:cTn id="29" fill="hold" nodeType="afterGroup">
                            <p:stCondLst>
                              <p:cond delay="2500"/>
                            </p:stCondLst>
                            <p:childTnLst>
                              <p:par>
                                <p:cTn id="30" presetID="22" presetClass="entr" presetSubtype="2" fill="hold" grpId="0" nodeType="afterEffect">
                                  <p:stCondLst>
                                    <p:cond delay="1000"/>
                                  </p:stCondLst>
                                  <p:childTnLst>
                                    <p:set>
                                      <p:cBhvr>
                                        <p:cTn id="31" dur="1" fill="hold">
                                          <p:stCondLst>
                                            <p:cond delay="0"/>
                                          </p:stCondLst>
                                        </p:cTn>
                                        <p:tgtEl>
                                          <p:spTgt spid="7231"/>
                                        </p:tgtEl>
                                        <p:attrNameLst>
                                          <p:attrName>style.visibility</p:attrName>
                                        </p:attrNameLst>
                                      </p:cBhvr>
                                      <p:to>
                                        <p:strVal val="visible"/>
                                      </p:to>
                                    </p:set>
                                    <p:animEffect transition="in" filter="wipe(right)">
                                      <p:cBhvr>
                                        <p:cTn id="32" dur="1000"/>
                                        <p:tgtEl>
                                          <p:spTgt spid="7231"/>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230"/>
                                        </p:tgtEl>
                                        <p:attrNameLst>
                                          <p:attrName>style.visibility</p:attrName>
                                        </p:attrNameLst>
                                      </p:cBhvr>
                                      <p:to>
                                        <p:strVal val="visible"/>
                                      </p:to>
                                    </p:set>
                                    <p:animEffect transition="in" filter="fade">
                                      <p:cBhvr>
                                        <p:cTn id="35" dur="2000"/>
                                        <p:tgtEl>
                                          <p:spTgt spid="7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7230" grpId="1"/>
      <p:bldP spid="7231" grpId="0" animBg="1"/>
      <p:bldP spid="7232" grpId="1"/>
      <p:bldP spid="72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Kepler’s Laws of Planetary Motion</a:t>
            </a:r>
          </a:p>
        </p:txBody>
      </p:sp>
      <p:sp>
        <p:nvSpPr>
          <p:cNvPr id="11267" name="Rectangle 3"/>
          <p:cNvSpPr>
            <a:spLocks noGrp="1" noChangeArrowheads="1"/>
          </p:cNvSpPr>
          <p:nvPr>
            <p:ph type="body" idx="1"/>
          </p:nvPr>
        </p:nvSpPr>
        <p:spPr>
          <a:xfrm>
            <a:off x="685800" y="1981200"/>
            <a:ext cx="7772400" cy="1241425"/>
          </a:xfrm>
        </p:spPr>
        <p:txBody>
          <a:bodyPr/>
          <a:lstStyle/>
          <a:p>
            <a:pPr marL="609600" indent="-609600" algn="just"/>
            <a:r>
              <a:rPr lang="en-US" altLang="en-US" sz="2400">
                <a:latin typeface="Arial" panose="020B0604020202020204" pitchFamily="34" charset="0"/>
                <a:cs typeface="Times New Roman" panose="02020603050405020304" pitchFamily="18" charset="0"/>
              </a:rPr>
              <a:t>Law #1: </a:t>
            </a:r>
          </a:p>
          <a:p>
            <a:pPr marL="990600" lvl="1" indent="-533400" algn="just"/>
            <a:r>
              <a:rPr lang="en-US" altLang="en-US" sz="2000">
                <a:latin typeface="Arial" panose="020B0604020202020204" pitchFamily="34" charset="0"/>
                <a:cs typeface="Times New Roman" panose="02020603050405020304" pitchFamily="18" charset="0"/>
              </a:rPr>
              <a:t>The paths of planets are ellipses with the sun at one of the foci.</a:t>
            </a:r>
            <a:endParaRPr lang="en-US" altLang="en-US" sz="2000">
              <a:latin typeface="Arial Unicode MS" panose="020B0604020202020204" pitchFamily="34" charset="-128"/>
              <a:cs typeface="Times New Roman" panose="02020603050405020304" pitchFamily="18" charset="0"/>
            </a:endParaRPr>
          </a:p>
        </p:txBody>
      </p:sp>
      <p:pic>
        <p:nvPicPr>
          <p:cNvPr id="11268" name="Picture 4" descr="j02321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950" y="4362450"/>
            <a:ext cx="1601788" cy="1598613"/>
          </a:xfrm>
          <a:prstGeom prst="rect">
            <a:avLst/>
          </a:prstGeom>
          <a:noFill/>
          <a:extLst>
            <a:ext uri="{909E8E84-426E-40DD-AFC4-6F175D3DCCD1}">
              <a14:hiddenFill xmlns:a14="http://schemas.microsoft.com/office/drawing/2010/main">
                <a:solidFill>
                  <a:srgbClr val="FFFFFF"/>
                </a:solidFill>
              </a14:hiddenFill>
            </a:ext>
          </a:extLst>
        </p:spPr>
      </p:pic>
      <p:sp>
        <p:nvSpPr>
          <p:cNvPr id="11270" name="Oval 6"/>
          <p:cNvSpPr>
            <a:spLocks noChangeArrowheads="1"/>
          </p:cNvSpPr>
          <p:nvPr/>
        </p:nvSpPr>
        <p:spPr bwMode="auto">
          <a:xfrm>
            <a:off x="1384300" y="4092575"/>
            <a:ext cx="6051550" cy="220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13716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buFontTx/>
              <a:buAutoNum type="alphaLcPeriod"/>
            </a:pPr>
            <a:endParaRPr lang="en-US" altLang="en-US">
              <a:latin typeface="Arial Narrow" panose="020B0606020202030204" pitchFamily="34" charset="0"/>
            </a:endParaRPr>
          </a:p>
        </p:txBody>
      </p:sp>
      <p:pic>
        <p:nvPicPr>
          <p:cNvPr id="11269" name="Picture 5" descr="na0059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4713" y="4994275"/>
            <a:ext cx="384175" cy="38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childTnLst>
                          </p:cTn>
                        </p:par>
                        <p:par>
                          <p:cTn id="8" fill="hold" nodeType="afterGroup">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1269"/>
                                        </p:tgtEl>
                                        <p:attrNameLst>
                                          <p:attrName>style.visibility</p:attrName>
                                        </p:attrNameLst>
                                      </p:cBhvr>
                                      <p:to>
                                        <p:strVal val="visible"/>
                                      </p:to>
                                    </p:set>
                                    <p:animEffect transition="in" filter="fade">
                                      <p:cBhvr>
                                        <p:cTn id="11" dur="2000"/>
                                        <p:tgtEl>
                                          <p:spTgt spid="112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1267">
                                            <p:txEl>
                                              <p:pRg st="0" end="0"/>
                                            </p:txEl>
                                          </p:spTgt>
                                        </p:tgtEl>
                                        <p:attrNameLst>
                                          <p:attrName>style.visibility</p:attrName>
                                        </p:attrNameLst>
                                      </p:cBhvr>
                                      <p:to>
                                        <p:strVal val="visible"/>
                                      </p:to>
                                    </p:set>
                                    <p:animEffect transition="in" filter="checkerboard(across)">
                                      <p:cBhvr>
                                        <p:cTn id="16" dur="500"/>
                                        <p:tgtEl>
                                          <p:spTgt spid="11267">
                                            <p:txEl>
                                              <p:pRg st="0" end="0"/>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19" dur="500"/>
                                        <p:tgtEl>
                                          <p:spTgt spid="1126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fade">
                                      <p:cBhvr>
                                        <p:cTn id="24" dur="2000"/>
                                        <p:tgtEl>
                                          <p:spTgt spid="11270"/>
                                        </p:tgtEl>
                                      </p:cBhvr>
                                    </p:animEffect>
                                  </p:childTnLst>
                                </p:cTn>
                              </p:par>
                            </p:childTnLst>
                          </p:cTn>
                        </p:par>
                        <p:par>
                          <p:cTn id="25" fill="hold" nodeType="afterGroup">
                            <p:stCondLst>
                              <p:cond delay="2000"/>
                            </p:stCondLst>
                            <p:childTnLst>
                              <p:par>
                                <p:cTn id="26" presetID="1" presetClass="path" presetSubtype="0" repeatCount="indefinite" fill="hold" nodeType="afterEffect">
                                  <p:stCondLst>
                                    <p:cond delay="0"/>
                                  </p:stCondLst>
                                  <p:childTnLst>
                                    <p:animMotion origin="layout" path="M 1.66667E-6 -3.00578E-6 C 0.00069 0.08925 -0.1467 0.16232 -0.32882 0.16232 C -0.51042 0.16232 -0.65868 0.08925 -0.65851 -3.00578E-6 C -0.65868 -0.08948 -0.51042 -0.16162 -0.32882 -0.16162 C -0.1467 -0.16162 0.00069 -0.08925 1.66667E-6 -3.00578E-6 Z " pathEditMode="relative" rAng="5400000" ptsTypes="fffff">
                                      <p:cBhvr>
                                        <p:cTn id="27" dur="5000" spd="-100000" fill="hold"/>
                                        <p:tgtEl>
                                          <p:spTgt spid="11269"/>
                                        </p:tgtEl>
                                        <p:attrNameLst>
                                          <p:attrName>ppt_x</p:attrName>
                                          <p:attrName>ppt_y</p:attrName>
                                        </p:attrNameLst>
                                      </p:cBhvr>
                                      <p:rCtr x="-3289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7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9" name="Arc 9"/>
          <p:cNvSpPr>
            <a:spLocks/>
          </p:cNvSpPr>
          <p:nvPr/>
        </p:nvSpPr>
        <p:spPr bwMode="auto">
          <a:xfrm rot="5394499">
            <a:off x="4816475" y="3070225"/>
            <a:ext cx="1136650" cy="4121150"/>
          </a:xfrm>
          <a:custGeom>
            <a:avLst/>
            <a:gdLst>
              <a:gd name="G0" fmla="+- 10725 0 0"/>
              <a:gd name="G1" fmla="+- 21600 0 0"/>
              <a:gd name="G2" fmla="+- 21600 0 0"/>
              <a:gd name="T0" fmla="*/ 0 w 19543"/>
              <a:gd name="T1" fmla="*/ 2851 h 21600"/>
              <a:gd name="T2" fmla="*/ 19543 w 19543"/>
              <a:gd name="T3" fmla="*/ 1882 h 21600"/>
              <a:gd name="T4" fmla="*/ 10725 w 19543"/>
              <a:gd name="T5" fmla="*/ 21600 h 21600"/>
            </a:gdLst>
            <a:ahLst/>
            <a:cxnLst>
              <a:cxn ang="0">
                <a:pos x="T0" y="T1"/>
              </a:cxn>
              <a:cxn ang="0">
                <a:pos x="T2" y="T3"/>
              </a:cxn>
              <a:cxn ang="0">
                <a:pos x="T4" y="T5"/>
              </a:cxn>
            </a:cxnLst>
            <a:rect l="0" t="0" r="r" b="b"/>
            <a:pathLst>
              <a:path w="19543" h="21600" fill="none" extrusionOk="0">
                <a:moveTo>
                  <a:pt x="-1" y="2850"/>
                </a:moveTo>
                <a:cubicBezTo>
                  <a:pt x="3265" y="982"/>
                  <a:pt x="6962" y="0"/>
                  <a:pt x="10725" y="0"/>
                </a:cubicBezTo>
                <a:cubicBezTo>
                  <a:pt x="13764" y="0"/>
                  <a:pt x="16768" y="641"/>
                  <a:pt x="19543" y="1881"/>
                </a:cubicBezTo>
              </a:path>
              <a:path w="19543" h="21600" stroke="0" extrusionOk="0">
                <a:moveTo>
                  <a:pt x="-1" y="2850"/>
                </a:moveTo>
                <a:cubicBezTo>
                  <a:pt x="3265" y="982"/>
                  <a:pt x="6962" y="0"/>
                  <a:pt x="10725" y="0"/>
                </a:cubicBezTo>
                <a:cubicBezTo>
                  <a:pt x="13764" y="0"/>
                  <a:pt x="16768" y="641"/>
                  <a:pt x="19543" y="1881"/>
                </a:cubicBezTo>
                <a:lnTo>
                  <a:pt x="10725" y="21600"/>
                </a:lnTo>
                <a:close/>
              </a:path>
            </a:pathLst>
          </a:custGeom>
          <a:solidFill>
            <a:schemeClr val="tx2">
              <a:alpha val="50000"/>
            </a:scheme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0" name="Arc 10"/>
          <p:cNvSpPr>
            <a:spLocks/>
          </p:cNvSpPr>
          <p:nvPr/>
        </p:nvSpPr>
        <p:spPr bwMode="auto">
          <a:xfrm rot="16205501" flipH="1">
            <a:off x="1499394" y="4225132"/>
            <a:ext cx="1728787" cy="1949450"/>
          </a:xfrm>
          <a:custGeom>
            <a:avLst/>
            <a:gdLst>
              <a:gd name="G0" fmla="+- 19537 0 0"/>
              <a:gd name="G1" fmla="+- 21600 0 0"/>
              <a:gd name="G2" fmla="+- 21600 0 0"/>
              <a:gd name="T0" fmla="*/ 0 w 39483"/>
              <a:gd name="T1" fmla="*/ 12388 h 21600"/>
              <a:gd name="T2" fmla="*/ 39483 w 39483"/>
              <a:gd name="T3" fmla="*/ 13310 h 21600"/>
              <a:gd name="T4" fmla="*/ 19537 w 39483"/>
              <a:gd name="T5" fmla="*/ 21600 h 21600"/>
            </a:gdLst>
            <a:ahLst/>
            <a:cxnLst>
              <a:cxn ang="0">
                <a:pos x="T0" y="T1"/>
              </a:cxn>
              <a:cxn ang="0">
                <a:pos x="T2" y="T3"/>
              </a:cxn>
              <a:cxn ang="0">
                <a:pos x="T4" y="T5"/>
              </a:cxn>
            </a:cxnLst>
            <a:rect l="0" t="0" r="r" b="b"/>
            <a:pathLst>
              <a:path w="39483" h="21600" fill="none" extrusionOk="0">
                <a:moveTo>
                  <a:pt x="-1" y="12387"/>
                </a:moveTo>
                <a:cubicBezTo>
                  <a:pt x="3565" y="4825"/>
                  <a:pt x="11175" y="0"/>
                  <a:pt x="19537" y="0"/>
                </a:cubicBezTo>
                <a:cubicBezTo>
                  <a:pt x="28263" y="0"/>
                  <a:pt x="36133" y="5251"/>
                  <a:pt x="39482" y="13310"/>
                </a:cubicBezTo>
              </a:path>
              <a:path w="39483" h="21600" stroke="0" extrusionOk="0">
                <a:moveTo>
                  <a:pt x="-1" y="12387"/>
                </a:moveTo>
                <a:cubicBezTo>
                  <a:pt x="3565" y="4825"/>
                  <a:pt x="11175" y="0"/>
                  <a:pt x="19537" y="0"/>
                </a:cubicBezTo>
                <a:cubicBezTo>
                  <a:pt x="28263" y="0"/>
                  <a:pt x="36133" y="5251"/>
                  <a:pt x="39482" y="13310"/>
                </a:cubicBezTo>
                <a:lnTo>
                  <a:pt x="19537" y="21600"/>
                </a:lnTo>
                <a:close/>
              </a:path>
            </a:pathLst>
          </a:custGeom>
          <a:solidFill>
            <a:schemeClr val="tx2">
              <a:alpha val="50000"/>
            </a:scheme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2" name="Rectangle 2"/>
          <p:cNvSpPr>
            <a:spLocks noGrp="1" noChangeArrowheads="1"/>
          </p:cNvSpPr>
          <p:nvPr>
            <p:ph type="title"/>
          </p:nvPr>
        </p:nvSpPr>
        <p:spPr/>
        <p:txBody>
          <a:bodyPr/>
          <a:lstStyle/>
          <a:p>
            <a:r>
              <a:rPr lang="en-US" altLang="en-US"/>
              <a:t>Kepler’s Laws of Planetary Motion</a:t>
            </a:r>
          </a:p>
        </p:txBody>
      </p:sp>
      <p:sp>
        <p:nvSpPr>
          <p:cNvPr id="20483" name="Rectangle 3"/>
          <p:cNvSpPr>
            <a:spLocks noGrp="1" noChangeArrowheads="1"/>
          </p:cNvSpPr>
          <p:nvPr>
            <p:ph type="body" idx="1"/>
          </p:nvPr>
        </p:nvSpPr>
        <p:spPr/>
        <p:txBody>
          <a:bodyPr/>
          <a:lstStyle/>
          <a:p>
            <a:pPr marL="609600" indent="-609600" algn="just"/>
            <a:r>
              <a:rPr lang="en-US" altLang="en-US" sz="2400">
                <a:latin typeface="Arial" panose="020B0604020202020204" pitchFamily="34" charset="0"/>
                <a:cs typeface="Times New Roman" panose="02020603050405020304" pitchFamily="18" charset="0"/>
              </a:rPr>
              <a:t>Law #2:</a:t>
            </a:r>
          </a:p>
          <a:p>
            <a:pPr marL="990600" lvl="1" indent="-533400" algn="just"/>
            <a:r>
              <a:rPr lang="en-US" altLang="en-US" sz="2000">
                <a:latin typeface="Arial" panose="020B0604020202020204" pitchFamily="34" charset="0"/>
                <a:cs typeface="Times New Roman" panose="02020603050405020304" pitchFamily="18" charset="0"/>
              </a:rPr>
              <a:t>The areas enclosed by the path a planet sweeps out are equal for equal time intervals.</a:t>
            </a:r>
          </a:p>
          <a:p>
            <a:pPr marL="990600" lvl="1" indent="-533400" algn="just"/>
            <a:r>
              <a:rPr lang="en-US" altLang="en-US" sz="2000">
                <a:latin typeface="Arial" panose="020B0604020202020204" pitchFamily="34" charset="0"/>
                <a:cs typeface="Times New Roman" panose="02020603050405020304" pitchFamily="18" charset="0"/>
              </a:rPr>
              <a:t>Therefore, when a planet is closer to the sun in its orbit (</a:t>
            </a:r>
            <a:r>
              <a:rPr lang="en-US" altLang="en-US" sz="2000">
                <a:solidFill>
                  <a:schemeClr val="tx2"/>
                </a:solidFill>
                <a:latin typeface="Arial" panose="020B0604020202020204" pitchFamily="34" charset="0"/>
                <a:cs typeface="Times New Roman" panose="02020603050405020304" pitchFamily="18" charset="0"/>
              </a:rPr>
              <a:t>perihelion</a:t>
            </a:r>
            <a:r>
              <a:rPr lang="en-US" altLang="en-US" sz="2000">
                <a:latin typeface="Arial" panose="020B0604020202020204" pitchFamily="34" charset="0"/>
                <a:cs typeface="Times New Roman" panose="02020603050405020304" pitchFamily="18" charset="0"/>
              </a:rPr>
              <a:t>), it will move more quickly than when further away (</a:t>
            </a:r>
            <a:r>
              <a:rPr lang="en-US" altLang="en-US" sz="2000">
                <a:solidFill>
                  <a:schemeClr val="tx2"/>
                </a:solidFill>
                <a:latin typeface="Arial" panose="020B0604020202020204" pitchFamily="34" charset="0"/>
                <a:cs typeface="Times New Roman" panose="02020603050405020304" pitchFamily="18" charset="0"/>
              </a:rPr>
              <a:t>aphelion</a:t>
            </a:r>
            <a:r>
              <a:rPr lang="en-US" altLang="en-US" sz="2000">
                <a:latin typeface="Arial" panose="020B0604020202020204" pitchFamily="34" charset="0"/>
                <a:cs typeface="Times New Roman" panose="02020603050405020304" pitchFamily="18" charset="0"/>
              </a:rPr>
              <a:t>).</a:t>
            </a:r>
          </a:p>
        </p:txBody>
      </p:sp>
      <p:pic>
        <p:nvPicPr>
          <p:cNvPr id="20485" name="Picture 5" descr="j02321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0" y="4360863"/>
            <a:ext cx="1601788" cy="1598612"/>
          </a:xfrm>
          <a:prstGeom prst="rect">
            <a:avLst/>
          </a:prstGeom>
          <a:noFill/>
          <a:extLst>
            <a:ext uri="{909E8E84-426E-40DD-AFC4-6F175D3DCCD1}">
              <a14:hiddenFill xmlns:a14="http://schemas.microsoft.com/office/drawing/2010/main">
                <a:solidFill>
                  <a:srgbClr val="FFFFFF"/>
                </a:solidFill>
              </a14:hiddenFill>
            </a:ext>
          </a:extLst>
        </p:spPr>
      </p:pic>
      <p:sp>
        <p:nvSpPr>
          <p:cNvPr id="20487" name="Oval 7"/>
          <p:cNvSpPr>
            <a:spLocks noChangeArrowheads="1"/>
          </p:cNvSpPr>
          <p:nvPr/>
        </p:nvSpPr>
        <p:spPr bwMode="auto">
          <a:xfrm>
            <a:off x="1384300" y="4092575"/>
            <a:ext cx="6051550" cy="220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6" name="Picture 6" descr="na0059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888" y="5005388"/>
            <a:ext cx="384175" cy="38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heckerboard(across)">
                                      <p:cBhvr>
                                        <p:cTn id="7" dur="500"/>
                                        <p:tgtEl>
                                          <p:spTgt spid="2048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checkerboard(across)">
                                      <p:cBhvr>
                                        <p:cTn id="10" dur="500"/>
                                        <p:tgtEl>
                                          <p:spTgt spid="2048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checkerboard(across)">
                                      <p:cBhvr>
                                        <p:cTn id="15" dur="500"/>
                                        <p:tgtEl>
                                          <p:spTgt spid="20483">
                                            <p:txEl>
                                              <p:pRg st="2" end="2"/>
                                            </p:txEl>
                                          </p:spTgt>
                                        </p:tgtEl>
                                      </p:cBhvr>
                                    </p:animEffect>
                                  </p:childTnLst>
                                </p:cTn>
                              </p:par>
                            </p:childTnLst>
                          </p:cTn>
                        </p:par>
                        <p:par>
                          <p:cTn id="16" fill="hold" nodeType="afterGroup">
                            <p:stCondLst>
                              <p:cond delay="500"/>
                            </p:stCondLst>
                            <p:childTnLst>
                              <p:par>
                                <p:cTn id="17" presetID="10" presetClass="entr" presetSubtype="0" fill="hold" nodeType="afterEffect">
                                  <p:stCondLst>
                                    <p:cond delay="1000"/>
                                  </p:stCondLst>
                                  <p:childTnLst>
                                    <p:set>
                                      <p:cBhvr>
                                        <p:cTn id="18" dur="1" fill="hold">
                                          <p:stCondLst>
                                            <p:cond delay="0"/>
                                          </p:stCondLst>
                                        </p:cTn>
                                        <p:tgtEl>
                                          <p:spTgt spid="20485"/>
                                        </p:tgtEl>
                                        <p:attrNameLst>
                                          <p:attrName>style.visibility</p:attrName>
                                        </p:attrNameLst>
                                      </p:cBhvr>
                                      <p:to>
                                        <p:strVal val="visible"/>
                                      </p:to>
                                    </p:set>
                                    <p:animEffect transition="in" filter="fade">
                                      <p:cBhvr>
                                        <p:cTn id="19" dur="2000"/>
                                        <p:tgtEl>
                                          <p:spTgt spid="20485"/>
                                        </p:tgtEl>
                                      </p:cBhvr>
                                    </p:animEffect>
                                  </p:childTnLst>
                                </p:cTn>
                              </p:par>
                            </p:childTnLst>
                          </p:cTn>
                        </p:par>
                        <p:par>
                          <p:cTn id="20" fill="hold" nodeType="afterGroup">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20486"/>
                                        </p:tgtEl>
                                        <p:attrNameLst>
                                          <p:attrName>style.visibility</p:attrName>
                                        </p:attrNameLst>
                                      </p:cBhvr>
                                      <p:to>
                                        <p:strVal val="visible"/>
                                      </p:to>
                                    </p:set>
                                    <p:animEffect transition="in" filter="fade">
                                      <p:cBhvr>
                                        <p:cTn id="23" dur="2000"/>
                                        <p:tgtEl>
                                          <p:spTgt spid="20486"/>
                                        </p:tgtEl>
                                      </p:cBhvr>
                                    </p:animEffect>
                                  </p:childTnLst>
                                </p:cTn>
                              </p:par>
                            </p:childTnLst>
                          </p:cTn>
                        </p:par>
                        <p:par>
                          <p:cTn id="24" fill="hold" nodeType="afterGroup">
                            <p:stCondLst>
                              <p:cond delay="6500"/>
                            </p:stCondLst>
                            <p:childTnLst>
                              <p:par>
                                <p:cTn id="25" presetID="10" presetClass="entr" presetSubtype="0" fill="hold" grpId="0" nodeType="afterEffect">
                                  <p:stCondLst>
                                    <p:cond delay="1000"/>
                                  </p:stCondLst>
                                  <p:childTnLst>
                                    <p:set>
                                      <p:cBhvr>
                                        <p:cTn id="26" dur="1" fill="hold">
                                          <p:stCondLst>
                                            <p:cond delay="0"/>
                                          </p:stCondLst>
                                        </p:cTn>
                                        <p:tgtEl>
                                          <p:spTgt spid="20487"/>
                                        </p:tgtEl>
                                        <p:attrNameLst>
                                          <p:attrName>style.visibility</p:attrName>
                                        </p:attrNameLst>
                                      </p:cBhvr>
                                      <p:to>
                                        <p:strVal val="visible"/>
                                      </p:to>
                                    </p:set>
                                    <p:animEffect transition="in" filter="fade">
                                      <p:cBhvr>
                                        <p:cTn id="27" dur="2000"/>
                                        <p:tgtEl>
                                          <p:spTgt spid="20487"/>
                                        </p:tgtEl>
                                      </p:cBhvr>
                                    </p:animEffect>
                                  </p:childTnLst>
                                </p:cTn>
                              </p:par>
                            </p:childTnLst>
                          </p:cTn>
                        </p:par>
                        <p:par>
                          <p:cTn id="28" fill="hold" nodeType="afterGroup">
                            <p:stCondLst>
                              <p:cond delay="9500"/>
                            </p:stCondLst>
                            <p:childTnLst>
                              <p:par>
                                <p:cTn id="29" presetID="1" presetClass="path" presetSubtype="0" repeatCount="indefinite" fill="hold" nodeType="afterEffect">
                                  <p:stCondLst>
                                    <p:cond delay="0"/>
                                  </p:stCondLst>
                                  <p:childTnLst>
                                    <p:animMotion origin="layout" path="M 0.00156 -0.00023 C 0.00156 0.08856 -0.14722 0.16093 -0.32917 0.16093 C -0.51129 0.16093 -0.65903 0.08856 -0.65903 -0.00023 C -0.65903 -0.08924 -0.51129 -0.16092 -0.32917 -0.16092 C -0.14722 -0.16092 0.00156 -0.08924 0.00156 -0.00023 Z " pathEditMode="relative" rAng="5400000" ptsTypes="fffff">
                                      <p:cBhvr>
                                        <p:cTn id="30" dur="5000" spd="-100000" fill="hold"/>
                                        <p:tgtEl>
                                          <p:spTgt spid="20486"/>
                                        </p:tgtEl>
                                        <p:attrNameLst>
                                          <p:attrName>ppt_x</p:attrName>
                                          <p:attrName>ppt_y</p:attrName>
                                        </p:attrNameLst>
                                      </p:cBhvr>
                                      <p:rCtr x="-33038" y="23"/>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Effect transition="in" filter="wipe(down)">
                                      <p:cBhvr>
                                        <p:cTn id="35" dur="3000"/>
                                        <p:tgtEl>
                                          <p:spTgt spid="2048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490"/>
                                        </p:tgtEl>
                                        <p:attrNameLst>
                                          <p:attrName>style.visibility</p:attrName>
                                        </p:attrNameLst>
                                      </p:cBhvr>
                                      <p:to>
                                        <p:strVal val="visible"/>
                                      </p:to>
                                    </p:set>
                                    <p:animEffect transition="in" filter="wipe(up)">
                                      <p:cBhvr>
                                        <p:cTn id="40" dur="10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P spid="20490" grpId="0" animBg="1"/>
      <p:bldP spid="20483" grpId="0" uiExpand="1" build="p"/>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Kepler’s Laws of Planetary Motion</a:t>
            </a:r>
          </a:p>
        </p:txBody>
      </p:sp>
      <p:sp>
        <p:nvSpPr>
          <p:cNvPr id="24579" name="Rectangle 3"/>
          <p:cNvSpPr>
            <a:spLocks noGrp="1" noChangeArrowheads="1"/>
          </p:cNvSpPr>
          <p:nvPr>
            <p:ph type="body" idx="1"/>
          </p:nvPr>
        </p:nvSpPr>
        <p:spPr>
          <a:xfrm>
            <a:off x="685800" y="1981200"/>
            <a:ext cx="7772400" cy="4678363"/>
          </a:xfrm>
        </p:spPr>
        <p:txBody>
          <a:bodyPr/>
          <a:lstStyle/>
          <a:p>
            <a:pPr>
              <a:lnSpc>
                <a:spcPct val="90000"/>
              </a:lnSpc>
            </a:pPr>
            <a:r>
              <a:rPr lang="en-US" altLang="en-US" sz="2800"/>
              <a:t>Law #3: </a:t>
            </a:r>
          </a:p>
          <a:p>
            <a:pPr lvl="1">
              <a:lnSpc>
                <a:spcPct val="90000"/>
              </a:lnSpc>
            </a:pPr>
            <a:r>
              <a:rPr lang="en-US" altLang="en-US" sz="2400"/>
              <a:t>The square of the ratio of the periods of any two planets revolving around the sun is equal to the cube of the ratio of their average distances from the sun.</a:t>
            </a:r>
          </a:p>
          <a:p>
            <a:pPr lvl="1">
              <a:lnSpc>
                <a:spcPct val="90000"/>
              </a:lnSpc>
              <a:buFontTx/>
              <a:buNone/>
            </a:pPr>
            <a:endParaRPr lang="en-US" altLang="en-US" sz="700"/>
          </a:p>
          <a:p>
            <a:pPr>
              <a:lnSpc>
                <a:spcPct val="90000"/>
              </a:lnSpc>
              <a:buFontTx/>
              <a:buNone/>
            </a:pPr>
            <a:r>
              <a:rPr lang="en-US" altLang="en-US" sz="2800"/>
              <a:t>				</a:t>
            </a:r>
            <a:r>
              <a:rPr lang="en-US" altLang="en-US" sz="2800">
                <a:solidFill>
                  <a:schemeClr val="tx2"/>
                </a:solidFill>
              </a:rPr>
              <a:t>T</a:t>
            </a:r>
            <a:r>
              <a:rPr lang="en-US" altLang="en-US" sz="2800" baseline="-25000">
                <a:solidFill>
                  <a:schemeClr val="tx2"/>
                </a:solidFill>
              </a:rPr>
              <a:t>A</a:t>
            </a:r>
            <a:r>
              <a:rPr lang="en-US" altLang="en-US" sz="2800">
                <a:solidFill>
                  <a:schemeClr val="tx2"/>
                </a:solidFill>
              </a:rPr>
              <a:t>          r</a:t>
            </a:r>
            <a:r>
              <a:rPr lang="en-US" altLang="en-US" sz="2800" baseline="-25000">
                <a:solidFill>
                  <a:schemeClr val="tx2"/>
                </a:solidFill>
              </a:rPr>
              <a:t>A</a:t>
            </a:r>
            <a:endParaRPr lang="en-US" altLang="en-US" sz="2800">
              <a:solidFill>
                <a:schemeClr val="tx2"/>
              </a:solidFill>
            </a:endParaRPr>
          </a:p>
          <a:p>
            <a:pPr>
              <a:lnSpc>
                <a:spcPct val="90000"/>
              </a:lnSpc>
              <a:buFontTx/>
              <a:buNone/>
            </a:pPr>
            <a:r>
              <a:rPr lang="en-US" altLang="en-US" sz="2800">
                <a:solidFill>
                  <a:schemeClr val="tx2"/>
                </a:solidFill>
              </a:rPr>
              <a:t>				T</a:t>
            </a:r>
            <a:r>
              <a:rPr lang="en-US" altLang="en-US" sz="2800" baseline="-25000">
                <a:solidFill>
                  <a:schemeClr val="tx2"/>
                </a:solidFill>
              </a:rPr>
              <a:t>B</a:t>
            </a:r>
            <a:r>
              <a:rPr lang="en-US" altLang="en-US" sz="2800">
                <a:solidFill>
                  <a:schemeClr val="tx2"/>
                </a:solidFill>
              </a:rPr>
              <a:t>          r</a:t>
            </a:r>
            <a:r>
              <a:rPr lang="en-US" altLang="en-US" sz="2800" baseline="-25000">
                <a:solidFill>
                  <a:schemeClr val="tx2"/>
                </a:solidFill>
              </a:rPr>
              <a:t>B</a:t>
            </a:r>
          </a:p>
          <a:p>
            <a:pPr>
              <a:lnSpc>
                <a:spcPct val="90000"/>
              </a:lnSpc>
            </a:pPr>
            <a:endParaRPr lang="en-US" altLang="en-US" sz="1200"/>
          </a:p>
          <a:p>
            <a:pPr>
              <a:lnSpc>
                <a:spcPct val="90000"/>
              </a:lnSpc>
            </a:pPr>
            <a:endParaRPr lang="en-US" altLang="en-US" sz="1200"/>
          </a:p>
          <a:p>
            <a:pPr lvl="2">
              <a:lnSpc>
                <a:spcPct val="90000"/>
              </a:lnSpc>
            </a:pPr>
            <a:r>
              <a:rPr lang="en-US" altLang="en-US" sz="2000" b="1">
                <a:solidFill>
                  <a:schemeClr val="tx2"/>
                </a:solidFill>
              </a:rPr>
              <a:t>When dealing with our own solar system, we relate everything to the Earth’s period of revolution in years (T</a:t>
            </a:r>
            <a:r>
              <a:rPr lang="en-US" altLang="en-US" sz="2000" b="1" baseline="-25000">
                <a:solidFill>
                  <a:schemeClr val="tx2"/>
                </a:solidFill>
              </a:rPr>
              <a:t>E</a:t>
            </a:r>
            <a:r>
              <a:rPr lang="en-US" altLang="en-US" sz="2000" b="1">
                <a:solidFill>
                  <a:schemeClr val="tx2"/>
                </a:solidFill>
              </a:rPr>
              <a:t> = 1yr) and distance from the Sun (r  = 1 AU) such that T</a:t>
            </a:r>
            <a:r>
              <a:rPr lang="en-US" altLang="en-US" sz="2000" b="1" baseline="30000">
                <a:solidFill>
                  <a:schemeClr val="tx2"/>
                </a:solidFill>
              </a:rPr>
              <a:t>2</a:t>
            </a:r>
            <a:r>
              <a:rPr lang="en-US" altLang="en-US" sz="2000" b="1">
                <a:solidFill>
                  <a:schemeClr val="tx2"/>
                </a:solidFill>
              </a:rPr>
              <a:t> = r</a:t>
            </a:r>
            <a:r>
              <a:rPr lang="en-US" altLang="en-US" sz="2000" b="1" baseline="30000">
                <a:solidFill>
                  <a:schemeClr val="tx2"/>
                </a:solidFill>
              </a:rPr>
              <a:t>3</a:t>
            </a:r>
            <a:r>
              <a:rPr lang="en-US" altLang="en-US" sz="2000" b="1">
                <a:solidFill>
                  <a:schemeClr val="tx2"/>
                </a:solidFill>
              </a:rPr>
              <a:t>.</a:t>
            </a:r>
          </a:p>
          <a:p>
            <a:pPr lvl="1">
              <a:lnSpc>
                <a:spcPct val="90000"/>
              </a:lnSpc>
            </a:pPr>
            <a:r>
              <a:rPr lang="en-US" altLang="en-US" sz="2400"/>
              <a:t>The farther a planet is from the sun, the greater will be the period of its orbit around the sun.</a:t>
            </a:r>
          </a:p>
        </p:txBody>
      </p:sp>
      <p:grpSp>
        <p:nvGrpSpPr>
          <p:cNvPr id="24591" name="Group 15"/>
          <p:cNvGrpSpPr>
            <a:grpSpLocks/>
          </p:cNvGrpSpPr>
          <p:nvPr/>
        </p:nvGrpSpPr>
        <p:grpSpPr bwMode="auto">
          <a:xfrm>
            <a:off x="3319463" y="3409950"/>
            <a:ext cx="2179637" cy="1281113"/>
            <a:chOff x="2119" y="2479"/>
            <a:chExt cx="1373" cy="807"/>
          </a:xfrm>
        </p:grpSpPr>
        <p:sp>
          <p:nvSpPr>
            <p:cNvPr id="24580" name="Line 4"/>
            <p:cNvSpPr>
              <a:spLocks noChangeAspect="1" noChangeShapeType="1"/>
            </p:cNvSpPr>
            <p:nvPr/>
          </p:nvSpPr>
          <p:spPr bwMode="auto">
            <a:xfrm>
              <a:off x="2168" y="2935"/>
              <a:ext cx="322" cy="1"/>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Line 5"/>
            <p:cNvSpPr>
              <a:spLocks noChangeAspect="1" noChangeShapeType="1"/>
            </p:cNvSpPr>
            <p:nvPr/>
          </p:nvSpPr>
          <p:spPr bwMode="auto">
            <a:xfrm>
              <a:off x="2931" y="2940"/>
              <a:ext cx="322" cy="1"/>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 name="AutoShape 6"/>
            <p:cNvSpPr>
              <a:spLocks/>
            </p:cNvSpPr>
            <p:nvPr/>
          </p:nvSpPr>
          <p:spPr bwMode="auto">
            <a:xfrm>
              <a:off x="2119" y="2578"/>
              <a:ext cx="56" cy="686"/>
            </a:xfrm>
            <a:prstGeom prst="leftBracket">
              <a:avLst>
                <a:gd name="adj" fmla="val 102083"/>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3" name="AutoShape 7"/>
            <p:cNvSpPr>
              <a:spLocks/>
            </p:cNvSpPr>
            <p:nvPr/>
          </p:nvSpPr>
          <p:spPr bwMode="auto">
            <a:xfrm flipH="1" flipV="1">
              <a:off x="3239" y="2600"/>
              <a:ext cx="56" cy="686"/>
            </a:xfrm>
            <a:prstGeom prst="leftBracket">
              <a:avLst>
                <a:gd name="adj" fmla="val 102083"/>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4" name="AutoShape 8"/>
            <p:cNvSpPr>
              <a:spLocks/>
            </p:cNvSpPr>
            <p:nvPr/>
          </p:nvSpPr>
          <p:spPr bwMode="auto">
            <a:xfrm>
              <a:off x="2888" y="2597"/>
              <a:ext cx="56" cy="686"/>
            </a:xfrm>
            <a:prstGeom prst="leftBracket">
              <a:avLst>
                <a:gd name="adj" fmla="val 102083"/>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5" name="AutoShape 9"/>
            <p:cNvSpPr>
              <a:spLocks/>
            </p:cNvSpPr>
            <p:nvPr/>
          </p:nvSpPr>
          <p:spPr bwMode="auto">
            <a:xfrm flipH="1" flipV="1">
              <a:off x="2466" y="2577"/>
              <a:ext cx="56" cy="686"/>
            </a:xfrm>
            <a:prstGeom prst="leftBracket">
              <a:avLst>
                <a:gd name="adj" fmla="val 102083"/>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7" name="Rectangle 11"/>
            <p:cNvSpPr>
              <a:spLocks noChangeArrowheads="1"/>
            </p:cNvSpPr>
            <p:nvPr/>
          </p:nvSpPr>
          <p:spPr bwMode="auto">
            <a:xfrm>
              <a:off x="2617" y="2818"/>
              <a:ext cx="193" cy="265"/>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buFontTx/>
                <a:buNone/>
              </a:pPr>
              <a:r>
                <a:rPr lang="en-US" altLang="en-US" b="1">
                  <a:solidFill>
                    <a:schemeClr val="tx2"/>
                  </a:solidFill>
                </a:rPr>
                <a:t>=</a:t>
              </a:r>
            </a:p>
          </p:txBody>
        </p:sp>
        <p:sp>
          <p:nvSpPr>
            <p:cNvPr id="24588" name="Rectangle 12"/>
            <p:cNvSpPr>
              <a:spLocks noChangeArrowheads="1"/>
            </p:cNvSpPr>
            <p:nvPr/>
          </p:nvSpPr>
          <p:spPr bwMode="auto">
            <a:xfrm>
              <a:off x="2563" y="2479"/>
              <a:ext cx="166" cy="197"/>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a:buFontTx/>
                <a:buNone/>
              </a:pPr>
              <a:r>
                <a:rPr lang="en-US" altLang="en-US" sz="1600" b="1">
                  <a:solidFill>
                    <a:schemeClr val="tx2"/>
                  </a:solidFill>
                </a:rPr>
                <a:t>2</a:t>
              </a:r>
            </a:p>
          </p:txBody>
        </p:sp>
        <p:sp>
          <p:nvSpPr>
            <p:cNvPr id="24589" name="Rectangle 13"/>
            <p:cNvSpPr>
              <a:spLocks noChangeArrowheads="1"/>
            </p:cNvSpPr>
            <p:nvPr/>
          </p:nvSpPr>
          <p:spPr bwMode="auto">
            <a:xfrm>
              <a:off x="3326" y="2492"/>
              <a:ext cx="166" cy="197"/>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a:buFontTx/>
                <a:buNone/>
              </a:pPr>
              <a:r>
                <a:rPr lang="en-US" altLang="en-US" sz="1600" b="1">
                  <a:solidFill>
                    <a:schemeClr val="tx2"/>
                  </a:solidFill>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checkerboard(across)">
                                      <p:cBhvr>
                                        <p:cTn id="10" dur="500"/>
                                        <p:tgtEl>
                                          <p:spTgt spid="245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animEffect transition="in" filter="checkerboard(across)">
                                      <p:cBhvr>
                                        <p:cTn id="15" dur="500"/>
                                        <p:tgtEl>
                                          <p:spTgt spid="24579">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4579">
                                            <p:txEl>
                                              <p:pRg st="4" end="4"/>
                                            </p:txEl>
                                          </p:spTgt>
                                        </p:tgtEl>
                                        <p:attrNameLst>
                                          <p:attrName>style.visibility</p:attrName>
                                        </p:attrNameLst>
                                      </p:cBhvr>
                                      <p:to>
                                        <p:strVal val="visible"/>
                                      </p:to>
                                    </p:set>
                                    <p:animEffect transition="in" filter="checkerboard(across)">
                                      <p:cBhvr>
                                        <p:cTn id="18" dur="500"/>
                                        <p:tgtEl>
                                          <p:spTgt spid="24579">
                                            <p:txEl>
                                              <p:pRg st="4" end="4"/>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4579">
                                            <p:txEl>
                                              <p:pRg st="7" end="7"/>
                                            </p:txEl>
                                          </p:spTgt>
                                        </p:tgtEl>
                                        <p:attrNameLst>
                                          <p:attrName>style.visibility</p:attrName>
                                        </p:attrNameLst>
                                      </p:cBhvr>
                                      <p:to>
                                        <p:strVal val="visible"/>
                                      </p:to>
                                    </p:set>
                                    <p:animEffect transition="in" filter="checkerboard(across)">
                                      <p:cBhvr>
                                        <p:cTn id="21" dur="500"/>
                                        <p:tgtEl>
                                          <p:spTgt spid="24579">
                                            <p:txEl>
                                              <p:pRg st="7" end="7"/>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24591"/>
                                        </p:tgtEl>
                                        <p:attrNameLst>
                                          <p:attrName>style.visibility</p:attrName>
                                        </p:attrNameLst>
                                      </p:cBhvr>
                                      <p:to>
                                        <p:strVal val="visible"/>
                                      </p:to>
                                    </p:set>
                                    <p:animEffect transition="in" filter="checkerboard(across)">
                                      <p:cBhvr>
                                        <p:cTn id="24" dur="500"/>
                                        <p:tgtEl>
                                          <p:spTgt spid="24591"/>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579">
                                            <p:txEl>
                                              <p:pRg st="8" end="8"/>
                                            </p:txEl>
                                          </p:spTgt>
                                        </p:tgtEl>
                                        <p:attrNameLst>
                                          <p:attrName>style.visibility</p:attrName>
                                        </p:attrNameLst>
                                      </p:cBhvr>
                                      <p:to>
                                        <p:strVal val="visible"/>
                                      </p:to>
                                    </p:set>
                                    <p:animEffect transition="in" filter="checkerboard(across)">
                                      <p:cBhvr>
                                        <p:cTn id="27"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0"/>
              </a:spcBef>
              <a:buClrTx/>
              <a:buSzTx/>
              <a:buFontTx/>
              <a:buNone/>
            </a:pPr>
            <a:r>
              <a:rPr lang="en-US" altLang="en-US" sz="3200">
                <a:solidFill>
                  <a:schemeClr val="tx2"/>
                </a:solidFill>
                <a:latin typeface="Times New Roman" panose="02020603050405020304" pitchFamily="18" charset="0"/>
              </a:rPr>
              <a:t>Graphical version of Kepler’s Third Law</a:t>
            </a:r>
          </a:p>
        </p:txBody>
      </p:sp>
      <p:pic>
        <p:nvPicPr>
          <p:cNvPr id="35843" name="Picture 3" descr="03_21Figure-Unanno"/>
          <p:cNvPicPr>
            <a:picLocks noChangeAspect="1" noChangeArrowheads="1"/>
          </p:cNvPicPr>
          <p:nvPr/>
        </p:nvPicPr>
        <p:blipFill>
          <a:blip r:embed="rId3">
            <a:extLst>
              <a:ext uri="{28A0092B-C50C-407E-A947-70E740481C1C}">
                <a14:useLocalDpi xmlns:a14="http://schemas.microsoft.com/office/drawing/2010/main" val="0"/>
              </a:ext>
            </a:extLst>
          </a:blip>
          <a:srcRect b="23575"/>
          <a:stretch>
            <a:fillRect/>
          </a:stretch>
        </p:blipFill>
        <p:spPr bwMode="auto">
          <a:xfrm>
            <a:off x="228600" y="2276475"/>
            <a:ext cx="8643938" cy="305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1000" fill="hold"/>
                                        <p:tgtEl>
                                          <p:spTgt spid="35843"/>
                                        </p:tgtEl>
                                        <p:attrNameLst>
                                          <p:attrName>ppt_w</p:attrName>
                                        </p:attrNameLst>
                                      </p:cBhvr>
                                      <p:tavLst>
                                        <p:tav tm="0">
                                          <p:val>
                                            <p:fltVal val="0"/>
                                          </p:val>
                                        </p:tav>
                                        <p:tav tm="100000">
                                          <p:val>
                                            <p:strVal val="#ppt_w"/>
                                          </p:val>
                                        </p:tav>
                                      </p:tavLst>
                                    </p:anim>
                                    <p:anim calcmode="lin" valueType="num">
                                      <p:cBhvr>
                                        <p:cTn id="8" dur="1000" fill="hold"/>
                                        <p:tgtEl>
                                          <p:spTgt spid="35843"/>
                                        </p:tgtEl>
                                        <p:attrNameLst>
                                          <p:attrName>ppt_h</p:attrName>
                                        </p:attrNameLst>
                                      </p:cBhvr>
                                      <p:tavLst>
                                        <p:tav tm="0">
                                          <p:val>
                                            <p:fltVal val="0"/>
                                          </p:val>
                                        </p:tav>
                                        <p:tav tm="100000">
                                          <p:val>
                                            <p:strVal val="#ppt_h"/>
                                          </p:val>
                                        </p:tav>
                                      </p:tavLst>
                                    </p:anim>
                                    <p:animEffect transition="in" filter="fade">
                                      <p:cBhvr>
                                        <p:cTn id="9" dur="1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z="3200" dirty="0"/>
              <a:t> </a:t>
            </a:r>
            <a:r>
              <a:rPr lang="en-US" altLang="en-US" sz="2800" dirty="0"/>
              <a:t>An asteroid orbits the Sun at an average distance </a:t>
            </a:r>
            <a:br>
              <a:rPr lang="en-US" altLang="en-US" sz="2800" dirty="0"/>
            </a:br>
            <a:r>
              <a:rPr lang="en-US" altLang="en-US" sz="2800" i="1" dirty="0"/>
              <a:t>r</a:t>
            </a:r>
            <a:r>
              <a:rPr lang="en-US" altLang="en-US" sz="2800" dirty="0"/>
              <a:t> = 4 AU. How long does it take to orbit the Sun?</a:t>
            </a:r>
            <a:r>
              <a:rPr lang="en-US" altLang="en-US" sz="3200" dirty="0"/>
              <a:t> </a:t>
            </a:r>
            <a:endParaRPr lang="en-US" altLang="en-US" dirty="0"/>
          </a:p>
        </p:txBody>
      </p:sp>
      <p:sp>
        <p:nvSpPr>
          <p:cNvPr id="37891" name="Rectangle 3"/>
          <p:cNvSpPr>
            <a:spLocks noGrp="1" noChangeArrowheads="1"/>
          </p:cNvSpPr>
          <p:nvPr>
            <p:ph type="body" idx="1"/>
          </p:nvPr>
        </p:nvSpPr>
        <p:spPr>
          <a:xfrm>
            <a:off x="685800" y="2057400"/>
            <a:ext cx="7772400" cy="4114800"/>
          </a:xfrm>
        </p:spPr>
        <p:txBody>
          <a:bodyPr/>
          <a:lstStyle/>
          <a:p>
            <a:pPr marL="609600" indent="-609600">
              <a:lnSpc>
                <a:spcPct val="90000"/>
              </a:lnSpc>
              <a:buFont typeface="Times" panose="02020603050405020304" pitchFamily="18" charset="0"/>
              <a:buAutoNum type="alphaUcPeriod"/>
            </a:pPr>
            <a:r>
              <a:rPr lang="en-US" altLang="en-US" sz="2800" dirty="0"/>
              <a:t>4 years</a:t>
            </a:r>
          </a:p>
          <a:p>
            <a:pPr marL="609600" indent="-609600">
              <a:lnSpc>
                <a:spcPct val="90000"/>
              </a:lnSpc>
              <a:buFont typeface="Times" panose="02020603050405020304" pitchFamily="18" charset="0"/>
              <a:buAutoNum type="alphaUcPeriod"/>
            </a:pPr>
            <a:r>
              <a:rPr lang="en-US" altLang="en-US" sz="2800" dirty="0"/>
              <a:t>8 years</a:t>
            </a:r>
          </a:p>
          <a:p>
            <a:pPr marL="609600" indent="-609600">
              <a:lnSpc>
                <a:spcPct val="90000"/>
              </a:lnSpc>
              <a:buFont typeface="Times" panose="02020603050405020304" pitchFamily="18" charset="0"/>
              <a:buAutoNum type="alphaUcPeriod"/>
            </a:pPr>
            <a:r>
              <a:rPr lang="en-US" altLang="en-US" sz="2800" dirty="0"/>
              <a:t>16 years</a:t>
            </a:r>
          </a:p>
          <a:p>
            <a:pPr marL="609600" indent="-609600">
              <a:lnSpc>
                <a:spcPct val="90000"/>
              </a:lnSpc>
              <a:buFont typeface="Times" panose="02020603050405020304" pitchFamily="18" charset="0"/>
              <a:buAutoNum type="alphaUcPeriod"/>
            </a:pPr>
            <a:r>
              <a:rPr lang="en-US" altLang="en-US" sz="2800" dirty="0"/>
              <a:t>64 years</a:t>
            </a:r>
          </a:p>
          <a:p>
            <a:pPr marL="609600" indent="-609600">
              <a:lnSpc>
                <a:spcPct val="90000"/>
              </a:lnSpc>
            </a:pPr>
            <a:endParaRPr lang="en-US" altLang="en-US" dirty="0"/>
          </a:p>
          <a:p>
            <a:pPr marL="609600" indent="-609600">
              <a:lnSpc>
                <a:spcPct val="90000"/>
              </a:lnSpc>
              <a:buFontTx/>
              <a:buNone/>
            </a:pPr>
            <a:r>
              <a:rPr lang="en-US" altLang="en-US" sz="2800" dirty="0"/>
              <a:t>We need to find </a:t>
            </a:r>
            <a:r>
              <a:rPr lang="en-US" altLang="en-US" sz="2800" i="1" dirty="0"/>
              <a:t>p</a:t>
            </a:r>
            <a:r>
              <a:rPr lang="en-US" altLang="en-US" sz="2800" dirty="0"/>
              <a:t> so that </a:t>
            </a:r>
            <a:r>
              <a:rPr lang="en-US" altLang="en-US" sz="2800" i="1" dirty="0"/>
              <a:t>T</a:t>
            </a:r>
            <a:r>
              <a:rPr lang="en-US" altLang="en-US" sz="2800" baseline="30000" dirty="0"/>
              <a:t>2</a:t>
            </a:r>
            <a:r>
              <a:rPr lang="en-US" altLang="en-US" sz="2800" dirty="0"/>
              <a:t> </a:t>
            </a:r>
            <a:r>
              <a:rPr lang="en-US" altLang="en-US" sz="2800"/>
              <a:t>= </a:t>
            </a:r>
            <a:r>
              <a:rPr lang="en-US" altLang="en-US" sz="2800" i="1"/>
              <a:t>r</a:t>
            </a:r>
            <a:r>
              <a:rPr lang="en-US" altLang="en-US" sz="2800" baseline="30000"/>
              <a:t>3</a:t>
            </a:r>
            <a:r>
              <a:rPr lang="en-US" altLang="en-US" sz="2800"/>
              <a:t> </a:t>
            </a:r>
            <a:r>
              <a:rPr lang="en-US" altLang="en-US" sz="2800" dirty="0"/>
              <a:t>	</a:t>
            </a:r>
          </a:p>
          <a:p>
            <a:pPr marL="609600" indent="-609600">
              <a:lnSpc>
                <a:spcPct val="90000"/>
              </a:lnSpc>
              <a:buFontTx/>
              <a:buNone/>
            </a:pPr>
            <a:r>
              <a:rPr lang="en-US" altLang="en-US" sz="2800" dirty="0"/>
              <a:t>	Since </a:t>
            </a:r>
            <a:r>
              <a:rPr lang="en-US" altLang="en-US" sz="2800" i="1" dirty="0"/>
              <a:t>r</a:t>
            </a:r>
            <a:r>
              <a:rPr lang="en-US" altLang="en-US" sz="2800" dirty="0"/>
              <a:t> = 4, </a:t>
            </a:r>
            <a:r>
              <a:rPr lang="en-US" altLang="en-US" sz="2800" i="1" dirty="0"/>
              <a:t>r</a:t>
            </a:r>
            <a:r>
              <a:rPr lang="en-US" altLang="en-US" sz="2800" baseline="30000" dirty="0"/>
              <a:t>3</a:t>
            </a:r>
            <a:r>
              <a:rPr lang="en-US" altLang="en-US" sz="2800" dirty="0"/>
              <a:t> = 4</a:t>
            </a:r>
            <a:r>
              <a:rPr lang="en-US" altLang="en-US" sz="2800" baseline="30000" dirty="0"/>
              <a:t>3</a:t>
            </a:r>
            <a:r>
              <a:rPr lang="en-US" altLang="en-US" sz="2800" dirty="0"/>
              <a:t> = 64</a:t>
            </a:r>
          </a:p>
          <a:p>
            <a:pPr marL="609600" indent="-609600">
              <a:lnSpc>
                <a:spcPct val="90000"/>
              </a:lnSpc>
              <a:buFontTx/>
              <a:buNone/>
            </a:pPr>
            <a:r>
              <a:rPr lang="en-US" altLang="en-US" sz="2800" dirty="0"/>
              <a:t>	Therefore </a:t>
            </a:r>
            <a:r>
              <a:rPr lang="en-US" altLang="en-US" sz="2800" i="1" dirty="0"/>
              <a:t>T</a:t>
            </a:r>
            <a:r>
              <a:rPr lang="en-US" altLang="en-US" sz="2800" dirty="0"/>
              <a:t> = 8, </a:t>
            </a:r>
            <a:r>
              <a:rPr lang="en-US" altLang="en-US" sz="2800" i="1" dirty="0"/>
              <a:t>T</a:t>
            </a:r>
            <a:r>
              <a:rPr lang="en-US" altLang="en-US" sz="2800" baseline="30000" dirty="0"/>
              <a:t>2</a:t>
            </a:r>
            <a:r>
              <a:rPr lang="en-US" altLang="en-US" sz="2800" dirty="0"/>
              <a:t> = 8</a:t>
            </a:r>
            <a:r>
              <a:rPr lang="en-US" altLang="en-US" sz="2800" baseline="30000" dirty="0"/>
              <a:t>2</a:t>
            </a:r>
            <a:r>
              <a:rPr lang="en-US" altLang="en-US" sz="2800" dirty="0"/>
              <a:t> = 64</a:t>
            </a:r>
          </a:p>
        </p:txBody>
      </p:sp>
      <p:sp>
        <p:nvSpPr>
          <p:cNvPr id="37892" name="Oval 4"/>
          <p:cNvSpPr>
            <a:spLocks noChangeArrowheads="1"/>
          </p:cNvSpPr>
          <p:nvPr/>
        </p:nvSpPr>
        <p:spPr bwMode="auto">
          <a:xfrm>
            <a:off x="604838" y="2466975"/>
            <a:ext cx="2286000" cy="604838"/>
          </a:xfrm>
          <a:prstGeom prst="ellipse">
            <a:avLst/>
          </a:prstGeom>
          <a:noFill/>
          <a:ln w="254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to="" calcmode="lin" valueType="num">
                                      <p:cBhvr>
                                        <p:cTn id="7" dur="1" fill="hold"/>
                                        <p:tgtEl>
                                          <p:spTgt spid="37891">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 to="" calcmode="lin" valueType="num">
                                      <p:cBhvr>
                                        <p:cTn id="10" dur="1" fill="hold"/>
                                        <p:tgtEl>
                                          <p:spTgt spid="37891">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to="" calcmode="lin" valueType="num">
                                      <p:cBhvr>
                                        <p:cTn id="13" dur="1" fill="hold"/>
                                        <p:tgtEl>
                                          <p:spTgt spid="37891">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7891">
                                            <p:txEl>
                                              <p:pRg st="3" end="3"/>
                                            </p:txEl>
                                          </p:spTgt>
                                        </p:tgtEl>
                                        <p:attrNameLst>
                                          <p:attrName>style.visibility</p:attrName>
                                        </p:attrNameLst>
                                      </p:cBhvr>
                                      <p:to>
                                        <p:strVal val="visible"/>
                                      </p:to>
                                    </p:set>
                                    <p:anim to="" calcmode="lin" valueType="num">
                                      <p:cBhvr>
                                        <p:cTn id="16" dur="1" fill="hold"/>
                                        <p:tgtEl>
                                          <p:spTgt spid="37891">
                                            <p:txEl>
                                              <p:pRg st="3" end="3"/>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7892"/>
                                        </p:tgtEl>
                                        <p:attrNameLst>
                                          <p:attrName>style.visibility</p:attrName>
                                        </p:attrNameLst>
                                      </p:cBhvr>
                                      <p:to>
                                        <p:strVal val="visible"/>
                                      </p:to>
                                    </p:set>
                                    <p:animEffect transition="in" filter="fade">
                                      <p:cBhvr>
                                        <p:cTn id="21" dur="800" decel="100000"/>
                                        <p:tgtEl>
                                          <p:spTgt spid="37892"/>
                                        </p:tgtEl>
                                      </p:cBhvr>
                                    </p:animEffect>
                                    <p:anim calcmode="lin" valueType="num">
                                      <p:cBhvr>
                                        <p:cTn id="22" dur="800" decel="100000" fill="hold"/>
                                        <p:tgtEl>
                                          <p:spTgt spid="37892"/>
                                        </p:tgtEl>
                                        <p:attrNameLst>
                                          <p:attrName>style.rotation</p:attrName>
                                        </p:attrNameLst>
                                      </p:cBhvr>
                                      <p:tavLst>
                                        <p:tav tm="0">
                                          <p:val>
                                            <p:fltVal val="-90"/>
                                          </p:val>
                                        </p:tav>
                                        <p:tav tm="100000">
                                          <p:val>
                                            <p:fltVal val="0"/>
                                          </p:val>
                                        </p:tav>
                                      </p:tavLst>
                                    </p:anim>
                                    <p:anim calcmode="lin" valueType="num">
                                      <p:cBhvr>
                                        <p:cTn id="23" dur="800" decel="100000" fill="hold"/>
                                        <p:tgtEl>
                                          <p:spTgt spid="37892"/>
                                        </p:tgtEl>
                                        <p:attrNameLst>
                                          <p:attrName>ppt_x</p:attrName>
                                        </p:attrNameLst>
                                      </p:cBhvr>
                                      <p:tavLst>
                                        <p:tav tm="0">
                                          <p:val>
                                            <p:strVal val="#ppt_x+0.4"/>
                                          </p:val>
                                        </p:tav>
                                        <p:tav tm="100000">
                                          <p:val>
                                            <p:strVal val="#ppt_x-0.05"/>
                                          </p:val>
                                        </p:tav>
                                      </p:tavLst>
                                    </p:anim>
                                    <p:anim calcmode="lin" valueType="num">
                                      <p:cBhvr>
                                        <p:cTn id="24" dur="800" decel="100000" fill="hold"/>
                                        <p:tgtEl>
                                          <p:spTgt spid="3789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789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789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to="" calcmode="lin" valueType="num">
                                      <p:cBhvr>
                                        <p:cTn id="31" dur="1" fill="hold"/>
                                        <p:tgtEl>
                                          <p:spTgt spid="37891">
                                            <p:txEl>
                                              <p:pRg st="5" end="5"/>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37891">
                                            <p:txEl>
                                              <p:pRg st="6" end="6"/>
                                            </p:txEl>
                                          </p:spTgt>
                                        </p:tgtEl>
                                        <p:attrNameLst>
                                          <p:attrName>style.visibility</p:attrName>
                                        </p:attrNameLst>
                                      </p:cBhvr>
                                      <p:to>
                                        <p:strVal val="visible"/>
                                      </p:to>
                                    </p:set>
                                    <p:anim to="" calcmode="lin" valueType="num">
                                      <p:cBhvr>
                                        <p:cTn id="34" dur="1" fill="hold"/>
                                        <p:tgtEl>
                                          <p:spTgt spid="37891">
                                            <p:txEl>
                                              <p:pRg st="6" end="6"/>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37891">
                                            <p:txEl>
                                              <p:pRg st="7" end="7"/>
                                            </p:txEl>
                                          </p:spTgt>
                                        </p:tgtEl>
                                        <p:attrNameLst>
                                          <p:attrName>style.visibility</p:attrName>
                                        </p:attrNameLst>
                                      </p:cBhvr>
                                      <p:to>
                                        <p:strVal val="visible"/>
                                      </p:to>
                                    </p:set>
                                    <p:anim to="" calcmode="lin" valueType="num">
                                      <p:cBhvr>
                                        <p:cTn id="37" dur="1" fill="hold"/>
                                        <p:tgtEl>
                                          <p:spTgt spid="37891">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Key Ideas</a:t>
            </a:r>
          </a:p>
        </p:txBody>
      </p:sp>
      <p:sp>
        <p:nvSpPr>
          <p:cNvPr id="27651" name="Rectangle 3"/>
          <p:cNvSpPr>
            <a:spLocks noGrp="1" noChangeArrowheads="1"/>
          </p:cNvSpPr>
          <p:nvPr>
            <p:ph type="body" idx="1"/>
          </p:nvPr>
        </p:nvSpPr>
        <p:spPr/>
        <p:txBody>
          <a:bodyPr/>
          <a:lstStyle/>
          <a:p>
            <a:pPr>
              <a:lnSpc>
                <a:spcPct val="90000"/>
              </a:lnSpc>
            </a:pPr>
            <a:r>
              <a:rPr lang="en-US" altLang="en-US" sz="2400"/>
              <a:t>Gravity is a force of attraction between any two masses.</a:t>
            </a:r>
          </a:p>
          <a:p>
            <a:pPr>
              <a:lnSpc>
                <a:spcPct val="90000"/>
              </a:lnSpc>
            </a:pPr>
            <a:r>
              <a:rPr lang="en-US" altLang="en-US" sz="2400"/>
              <a:t>Gravitational force is proportional to the masses of the bodies and inversely proportional to the square of the distances.</a:t>
            </a:r>
          </a:p>
          <a:p>
            <a:pPr>
              <a:lnSpc>
                <a:spcPct val="90000"/>
              </a:lnSpc>
            </a:pPr>
            <a:r>
              <a:rPr lang="en-US" altLang="en-US" sz="2400"/>
              <a:t>Acceleration due to gravity decreases with distance from the surface of the Earth.</a:t>
            </a:r>
          </a:p>
          <a:p>
            <a:pPr>
              <a:lnSpc>
                <a:spcPct val="90000"/>
              </a:lnSpc>
            </a:pPr>
            <a:r>
              <a:rPr lang="en-US" altLang="en-US" sz="2400"/>
              <a:t>All planets travel in ellipses.</a:t>
            </a:r>
          </a:p>
          <a:p>
            <a:pPr>
              <a:lnSpc>
                <a:spcPct val="90000"/>
              </a:lnSpc>
            </a:pPr>
            <a:r>
              <a:rPr lang="en-US" altLang="en-US" sz="2400"/>
              <a:t>Planets sweep out equal areas in their orbit over equal periods of time.</a:t>
            </a:r>
          </a:p>
          <a:p>
            <a:pPr>
              <a:lnSpc>
                <a:spcPct val="90000"/>
              </a:lnSpc>
            </a:pPr>
            <a:r>
              <a:rPr lang="en-US" altLang="en-US" sz="2400"/>
              <a:t>The square of the ratio of the periods orbiting the sun is proportional to the cube of their distance from the sun.</a:t>
            </a:r>
          </a:p>
          <a:p>
            <a:pPr>
              <a:lnSpc>
                <a:spcPct val="90000"/>
              </a:lnSpc>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checkerboard(across)">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checkerboard(across)">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checkerboard(across)">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checkerboard(across)">
                                      <p:cBhvr>
                                        <p:cTn id="22" dur="500"/>
                                        <p:tgtEl>
                                          <p:spTgt spid="276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checkerboard(across)">
                                      <p:cBhvr>
                                        <p:cTn id="27" dur="500"/>
                                        <p:tgtEl>
                                          <p:spTgt spid="276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checkerboard(across)">
                                      <p:cBhvr>
                                        <p:cTn id="32"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Universal Gravitation</a:t>
            </a:r>
          </a:p>
        </p:txBody>
      </p:sp>
      <p:sp>
        <p:nvSpPr>
          <p:cNvPr id="3075" name="Rectangle 3"/>
          <p:cNvSpPr>
            <a:spLocks noGrp="1" noChangeArrowheads="1"/>
          </p:cNvSpPr>
          <p:nvPr>
            <p:ph type="body" idx="1"/>
          </p:nvPr>
        </p:nvSpPr>
        <p:spPr>
          <a:xfrm>
            <a:off x="685800" y="1879600"/>
            <a:ext cx="7772400" cy="3228975"/>
          </a:xfrm>
        </p:spPr>
        <p:txBody>
          <a:bodyPr/>
          <a:lstStyle/>
          <a:p>
            <a:pPr marL="609600" indent="-609600"/>
            <a:r>
              <a:rPr lang="en-US" altLang="en-US" sz="2800" dirty="0"/>
              <a:t>In 1666, Isaac Newton developed a basic mathematical relationship:</a:t>
            </a:r>
          </a:p>
          <a:p>
            <a:pPr marL="609600" indent="-609600">
              <a:buFontTx/>
              <a:buNone/>
            </a:pPr>
            <a:endParaRPr lang="en-US" altLang="en-US" sz="900" dirty="0"/>
          </a:p>
          <a:p>
            <a:pPr marL="609600" indent="-609600" algn="ctr">
              <a:buFontTx/>
              <a:buNone/>
            </a:pPr>
            <a:r>
              <a:rPr lang="en-US" altLang="en-US" sz="2800" b="1" dirty="0">
                <a:solidFill>
                  <a:schemeClr val="tx2"/>
                </a:solidFill>
              </a:rPr>
              <a:t>F </a:t>
            </a:r>
            <a:r>
              <a:rPr lang="en-US" altLang="en-US" sz="2800" b="1" dirty="0">
                <a:solidFill>
                  <a:schemeClr val="tx2"/>
                </a:solidFill>
                <a:sym typeface="Symbol" panose="05050102010706020507" pitchFamily="18" charset="2"/>
              </a:rPr>
              <a:t></a:t>
            </a:r>
            <a:r>
              <a:rPr lang="en-US" altLang="en-US" sz="2800" b="1" dirty="0">
                <a:solidFill>
                  <a:schemeClr val="tx2"/>
                </a:solidFill>
                <a:sym typeface="MT Symbol" pitchFamily="82" charset="2"/>
              </a:rPr>
              <a:t> 1/r</a:t>
            </a:r>
            <a:r>
              <a:rPr lang="en-US" altLang="en-US" sz="2800" b="1" baseline="30000" dirty="0">
                <a:solidFill>
                  <a:schemeClr val="tx2"/>
                </a:solidFill>
                <a:sym typeface="MT Symbol" pitchFamily="82" charset="2"/>
              </a:rPr>
              <a:t>2</a:t>
            </a:r>
            <a:endParaRPr lang="en-US" altLang="en-US" sz="2800" b="1" dirty="0">
              <a:solidFill>
                <a:schemeClr val="tx2"/>
              </a:solidFill>
            </a:endParaRPr>
          </a:p>
          <a:p>
            <a:pPr marL="990600" lvl="1" indent="-533400">
              <a:buFontTx/>
              <a:buNone/>
            </a:pPr>
            <a:endParaRPr lang="en-US" altLang="en-US" sz="1000" dirty="0"/>
          </a:p>
          <a:p>
            <a:pPr marL="990600" lvl="1" indent="-533400"/>
            <a:r>
              <a:rPr lang="en-US" altLang="en-US" sz="2400" dirty="0"/>
              <a:t>This relationship was used to describe the attractive force between the Sun and the planets where </a:t>
            </a:r>
            <a:r>
              <a:rPr lang="en-US" altLang="en-US" sz="2400" b="1" dirty="0">
                <a:solidFill>
                  <a:schemeClr val="tx2"/>
                </a:solidFill>
              </a:rPr>
              <a:t>r</a:t>
            </a:r>
            <a:r>
              <a:rPr lang="en-US" altLang="en-US" sz="2400" dirty="0"/>
              <a:t> is a line drawn through the center of the two bodies.</a:t>
            </a:r>
          </a:p>
        </p:txBody>
      </p:sp>
      <p:pic>
        <p:nvPicPr>
          <p:cNvPr id="3076" name="Picture 4" descr="MC9004392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8988"/>
            <a:ext cx="2273300" cy="225901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MC90043153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175" y="5356225"/>
            <a:ext cx="717550" cy="717550"/>
          </a:xfrm>
          <a:prstGeom prst="rect">
            <a:avLst/>
          </a:prstGeom>
          <a:noFill/>
          <a:extLst>
            <a:ext uri="{909E8E84-426E-40DD-AFC4-6F175D3DCCD1}">
              <a14:hiddenFill xmlns:a14="http://schemas.microsoft.com/office/drawing/2010/main">
                <a:solidFill>
                  <a:srgbClr val="FFFFFF"/>
                </a:solidFill>
              </a14:hiddenFill>
            </a:ext>
          </a:extLst>
        </p:spPr>
      </p:pic>
      <p:grpSp>
        <p:nvGrpSpPr>
          <p:cNvPr id="3080" name="Group 8"/>
          <p:cNvGrpSpPr>
            <a:grpSpLocks/>
          </p:cNvGrpSpPr>
          <p:nvPr/>
        </p:nvGrpSpPr>
        <p:grpSpPr bwMode="auto">
          <a:xfrm>
            <a:off x="1117600" y="5402263"/>
            <a:ext cx="6880225" cy="530225"/>
            <a:chOff x="704" y="3403"/>
            <a:chExt cx="4334" cy="334"/>
          </a:xfrm>
        </p:grpSpPr>
        <p:sp>
          <p:nvSpPr>
            <p:cNvPr id="3078" name="Line 6"/>
            <p:cNvSpPr>
              <a:spLocks noChangeShapeType="1"/>
            </p:cNvSpPr>
            <p:nvPr/>
          </p:nvSpPr>
          <p:spPr bwMode="auto">
            <a:xfrm>
              <a:off x="704" y="3602"/>
              <a:ext cx="4334" cy="0"/>
            </a:xfrm>
            <a:prstGeom prst="line">
              <a:avLst/>
            </a:prstGeom>
            <a:noFill/>
            <a:ln w="31750">
              <a:solidFill>
                <a:schemeClr val="accent2"/>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Text Box 7"/>
            <p:cNvSpPr txBox="1">
              <a:spLocks noChangeArrowheads="1"/>
            </p:cNvSpPr>
            <p:nvPr/>
          </p:nvSpPr>
          <p:spPr bwMode="auto">
            <a:xfrm>
              <a:off x="2894" y="3403"/>
              <a:ext cx="198" cy="33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sz="3200" b="1">
                  <a:solidFill>
                    <a:schemeClr val="tx2"/>
                  </a:solidFill>
                  <a:latin typeface="Arial Narrow" panose="020B0606020202030204" pitchFamily="34" charset="0"/>
                </a:rPr>
                <a:t>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checkerboard(across)">
                                      <p:cBhvr>
                                        <p:cTn id="12" dur="500"/>
                                        <p:tgtEl>
                                          <p:spTgt spid="3075">
                                            <p:txEl>
                                              <p:pRg st="2" end="2"/>
                                            </p:txEl>
                                          </p:spTgt>
                                        </p:tgtEl>
                                      </p:cBhvr>
                                    </p:animEffect>
                                  </p:childTnLst>
                                </p:cTn>
                              </p:par>
                            </p:childTnLst>
                          </p:cTn>
                        </p:par>
                        <p:par>
                          <p:cTn id="13" fill="hold" nodeType="afterGroup">
                            <p:stCondLst>
                              <p:cond delay="500"/>
                            </p:stCondLst>
                            <p:childTnLst>
                              <p:par>
                                <p:cTn id="14" presetID="5" presetClass="entr" presetSubtype="10" fill="hold" grpId="0" nodeType="afterEffect">
                                  <p:stCondLst>
                                    <p:cond delay="2000"/>
                                  </p:stCondLst>
                                  <p:childTnLst>
                                    <p:set>
                                      <p:cBhvr>
                                        <p:cTn id="15" dur="1" fill="hold">
                                          <p:stCondLst>
                                            <p:cond delay="0"/>
                                          </p:stCondLst>
                                        </p:cTn>
                                        <p:tgtEl>
                                          <p:spTgt spid="3075">
                                            <p:txEl>
                                              <p:pRg st="4" end="4"/>
                                            </p:txEl>
                                          </p:spTgt>
                                        </p:tgtEl>
                                        <p:attrNameLst>
                                          <p:attrName>style.visibility</p:attrName>
                                        </p:attrNameLst>
                                      </p:cBhvr>
                                      <p:to>
                                        <p:strVal val="visible"/>
                                      </p:to>
                                    </p:set>
                                    <p:animEffect transition="in" filter="checkerboard(across)">
                                      <p:cBhvr>
                                        <p:cTn id="16" dur="500"/>
                                        <p:tgtEl>
                                          <p:spTgt spid="3075">
                                            <p:txEl>
                                              <p:pRg st="4" end="4"/>
                                            </p:txEl>
                                          </p:spTgt>
                                        </p:tgtEl>
                                      </p:cBhvr>
                                    </p:animEffect>
                                  </p:childTnLst>
                                </p:cTn>
                              </p:par>
                            </p:childTnLst>
                          </p:cTn>
                        </p:par>
                        <p:par>
                          <p:cTn id="17" fill="hold" nodeType="afterGroup">
                            <p:stCondLst>
                              <p:cond delay="3000"/>
                            </p:stCondLst>
                            <p:childTnLst>
                              <p:par>
                                <p:cTn id="18" presetID="2" presetClass="entr" presetSubtype="8" fill="hold" nodeType="afterEffect">
                                  <p:stCondLst>
                                    <p:cond delay="2500"/>
                                  </p:stCondLst>
                                  <p:childTnLst>
                                    <p:set>
                                      <p:cBhvr>
                                        <p:cTn id="19" dur="1" fill="hold">
                                          <p:stCondLst>
                                            <p:cond delay="0"/>
                                          </p:stCondLst>
                                        </p:cTn>
                                        <p:tgtEl>
                                          <p:spTgt spid="3076"/>
                                        </p:tgtEl>
                                        <p:attrNameLst>
                                          <p:attrName>style.visibility</p:attrName>
                                        </p:attrNameLst>
                                      </p:cBhvr>
                                      <p:to>
                                        <p:strVal val="visible"/>
                                      </p:to>
                                    </p:set>
                                    <p:anim calcmode="lin" valueType="num">
                                      <p:cBhvr additive="base">
                                        <p:cTn id="20" dur="500" fill="hold"/>
                                        <p:tgtEl>
                                          <p:spTgt spid="3076"/>
                                        </p:tgtEl>
                                        <p:attrNameLst>
                                          <p:attrName>ppt_x</p:attrName>
                                        </p:attrNameLst>
                                      </p:cBhvr>
                                      <p:tavLst>
                                        <p:tav tm="0">
                                          <p:val>
                                            <p:strVal val="0-#ppt_w/2"/>
                                          </p:val>
                                        </p:tav>
                                        <p:tav tm="100000">
                                          <p:val>
                                            <p:strVal val="#ppt_x"/>
                                          </p:val>
                                        </p:tav>
                                      </p:tavLst>
                                    </p:anim>
                                    <p:anim calcmode="lin" valueType="num">
                                      <p:cBhvr additive="base">
                                        <p:cTn id="21" dur="500" fill="hold"/>
                                        <p:tgtEl>
                                          <p:spTgt spid="307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additive="base">
                                        <p:cTn id="24" dur="500" fill="hold"/>
                                        <p:tgtEl>
                                          <p:spTgt spid="3077"/>
                                        </p:tgtEl>
                                        <p:attrNameLst>
                                          <p:attrName>ppt_x</p:attrName>
                                        </p:attrNameLst>
                                      </p:cBhvr>
                                      <p:tavLst>
                                        <p:tav tm="0">
                                          <p:val>
                                            <p:strVal val="1+#ppt_w/2"/>
                                          </p:val>
                                        </p:tav>
                                        <p:tav tm="100000">
                                          <p:val>
                                            <p:strVal val="#ppt_x"/>
                                          </p:val>
                                        </p:tav>
                                      </p:tavLst>
                                    </p:anim>
                                    <p:anim calcmode="lin" valueType="num">
                                      <p:cBhvr additive="base">
                                        <p:cTn id="25" dur="500" fill="hold"/>
                                        <p:tgtEl>
                                          <p:spTgt spid="307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6000"/>
                            </p:stCondLst>
                            <p:childTnLst>
                              <p:par>
                                <p:cTn id="27" presetID="55" presetClass="entr" presetSubtype="0" fill="hold" nodeType="afterEffect">
                                  <p:stCondLst>
                                    <p:cond delay="0"/>
                                  </p:stCondLst>
                                  <p:childTnLst>
                                    <p:set>
                                      <p:cBhvr>
                                        <p:cTn id="28" dur="1" fill="hold">
                                          <p:stCondLst>
                                            <p:cond delay="0"/>
                                          </p:stCondLst>
                                        </p:cTn>
                                        <p:tgtEl>
                                          <p:spTgt spid="3080"/>
                                        </p:tgtEl>
                                        <p:attrNameLst>
                                          <p:attrName>style.visibility</p:attrName>
                                        </p:attrNameLst>
                                      </p:cBhvr>
                                      <p:to>
                                        <p:strVal val="visible"/>
                                      </p:to>
                                    </p:set>
                                    <p:anim calcmode="lin" valueType="num">
                                      <p:cBhvr>
                                        <p:cTn id="29" dur="1000" fill="hold"/>
                                        <p:tgtEl>
                                          <p:spTgt spid="3080"/>
                                        </p:tgtEl>
                                        <p:attrNameLst>
                                          <p:attrName>ppt_w</p:attrName>
                                        </p:attrNameLst>
                                      </p:cBhvr>
                                      <p:tavLst>
                                        <p:tav tm="0">
                                          <p:val>
                                            <p:strVal val="#ppt_w*0.70"/>
                                          </p:val>
                                        </p:tav>
                                        <p:tav tm="100000">
                                          <p:val>
                                            <p:strVal val="#ppt_w"/>
                                          </p:val>
                                        </p:tav>
                                      </p:tavLst>
                                    </p:anim>
                                    <p:anim calcmode="lin" valueType="num">
                                      <p:cBhvr>
                                        <p:cTn id="30" dur="1000" fill="hold"/>
                                        <p:tgtEl>
                                          <p:spTgt spid="3080"/>
                                        </p:tgtEl>
                                        <p:attrNameLst>
                                          <p:attrName>ppt_h</p:attrName>
                                        </p:attrNameLst>
                                      </p:cBhvr>
                                      <p:tavLst>
                                        <p:tav tm="0">
                                          <p:val>
                                            <p:strVal val="#ppt_h"/>
                                          </p:val>
                                        </p:tav>
                                        <p:tav tm="100000">
                                          <p:val>
                                            <p:strVal val="#ppt_h"/>
                                          </p:val>
                                        </p:tav>
                                      </p:tavLst>
                                    </p:anim>
                                    <p:animEffect transition="in" filter="fade">
                                      <p:cBhvr>
                                        <p:cTn id="31"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z="3600"/>
              <a:t>The Effects of Mass and Distance on F</a:t>
            </a:r>
            <a:r>
              <a:rPr lang="en-US" altLang="en-US" sz="3600" baseline="-25000"/>
              <a:t>g</a:t>
            </a:r>
            <a:endParaRPr lang="en-US" altLang="en-US" sz="3600"/>
          </a:p>
        </p:txBody>
      </p:sp>
      <p:pic>
        <p:nvPicPr>
          <p:cNvPr id="39939" name="Picture 3" descr="eq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8763"/>
            <a:ext cx="5638800" cy="5091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940" name="Object 4"/>
          <p:cNvGraphicFramePr>
            <a:graphicFrameLocks noChangeAspect="1"/>
          </p:cNvGraphicFramePr>
          <p:nvPr/>
        </p:nvGraphicFramePr>
        <p:xfrm>
          <a:off x="6648450" y="2997200"/>
          <a:ext cx="2205038" cy="1036638"/>
        </p:xfrm>
        <a:graphic>
          <a:graphicData uri="http://schemas.openxmlformats.org/presentationml/2006/ole">
            <mc:AlternateContent xmlns:mc="http://schemas.openxmlformats.org/markup-compatibility/2006">
              <mc:Choice xmlns:v="urn:schemas-microsoft-com:vml" Requires="v">
                <p:oleObj name="Equation" r:id="rId3" imgW="838080" imgH="393480" progId="Equation.3">
                  <p:embed/>
                </p:oleObj>
              </mc:Choice>
              <mc:Fallback>
                <p:oleObj name="Equation" r:id="rId3" imgW="838080" imgH="39348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997200"/>
                        <a:ext cx="2205038" cy="1036638"/>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fltVal val="0"/>
                                          </p:val>
                                        </p:tav>
                                        <p:tav tm="100000">
                                          <p:val>
                                            <p:strVal val="#ppt_h"/>
                                          </p:val>
                                        </p:tav>
                                      </p:tavLst>
                                    </p:anim>
                                    <p:animEffect transition="in" filter="fade">
                                      <p:cBhvr>
                                        <p:cTn id="9" dur="500"/>
                                        <p:tgtEl>
                                          <p:spTgt spid="3994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9939"/>
                                        </p:tgtEl>
                                        <p:attrNameLst>
                                          <p:attrName>style.visibility</p:attrName>
                                        </p:attrNameLst>
                                      </p:cBhvr>
                                      <p:to>
                                        <p:strVal val="visible"/>
                                      </p:to>
                                    </p:set>
                                    <p:anim calcmode="lin" valueType="num">
                                      <p:cBhvr>
                                        <p:cTn id="13" dur="500" fill="hold"/>
                                        <p:tgtEl>
                                          <p:spTgt spid="39939"/>
                                        </p:tgtEl>
                                        <p:attrNameLst>
                                          <p:attrName>ppt_w</p:attrName>
                                        </p:attrNameLst>
                                      </p:cBhvr>
                                      <p:tavLst>
                                        <p:tav tm="0">
                                          <p:val>
                                            <p:fltVal val="0"/>
                                          </p:val>
                                        </p:tav>
                                        <p:tav tm="100000">
                                          <p:val>
                                            <p:strVal val="#ppt_w"/>
                                          </p:val>
                                        </p:tav>
                                      </p:tavLst>
                                    </p:anim>
                                    <p:anim calcmode="lin" valueType="num">
                                      <p:cBhvr>
                                        <p:cTn id="14" dur="500" fill="hold"/>
                                        <p:tgtEl>
                                          <p:spTgt spid="39939"/>
                                        </p:tgtEl>
                                        <p:attrNameLst>
                                          <p:attrName>ppt_h</p:attrName>
                                        </p:attrNameLst>
                                      </p:cBhvr>
                                      <p:tavLst>
                                        <p:tav tm="0">
                                          <p:val>
                                            <p:fltVal val="0"/>
                                          </p:val>
                                        </p:tav>
                                        <p:tav tm="100000">
                                          <p:val>
                                            <p:strVal val="#ppt_h"/>
                                          </p:val>
                                        </p:tav>
                                      </p:tavLst>
                                    </p:anim>
                                    <p:animEffect transition="in" filter="fade">
                                      <p:cBhvr>
                                        <p:cTn id="15"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altLang="en-US" dirty="0"/>
              <a:t>Gravity</a:t>
            </a:r>
          </a:p>
        </p:txBody>
      </p:sp>
      <p:sp>
        <p:nvSpPr>
          <p:cNvPr id="28675" name="Rectangle 3"/>
          <p:cNvSpPr>
            <a:spLocks noGrp="1" noChangeArrowheads="1"/>
          </p:cNvSpPr>
          <p:nvPr>
            <p:ph type="body" idx="1"/>
          </p:nvPr>
        </p:nvSpPr>
        <p:spPr>
          <a:xfrm>
            <a:off x="685800" y="1981200"/>
            <a:ext cx="7772400" cy="4419600"/>
          </a:xfrm>
        </p:spPr>
        <p:txBody>
          <a:bodyPr/>
          <a:lstStyle/>
          <a:p>
            <a:r>
              <a:rPr lang="en-US" altLang="en-US" dirty="0"/>
              <a:t>What force causes an apple to fall towards the surface of the Earth?</a:t>
            </a:r>
          </a:p>
          <a:p>
            <a:r>
              <a:rPr lang="en-US" altLang="en-US" dirty="0"/>
              <a:t>What force causes the moon to orbit the Earth?</a:t>
            </a:r>
          </a:p>
          <a:p>
            <a:r>
              <a:rPr lang="en-US" altLang="en-US" dirty="0"/>
              <a:t>What force causes the Earth to revolve around the Sun?</a:t>
            </a:r>
          </a:p>
          <a:p>
            <a:r>
              <a:rPr lang="en-US" altLang="en-US" dirty="0"/>
              <a:t>Sir Isaac Newton developed his Universal Law of Gravitation around 1666 after seeing an apple fall from a tree.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checkerboard(across)">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8674"/>
                                        </p:tgtEl>
                                        <p:attrNameLst>
                                          <p:attrName>style.visibility</p:attrName>
                                        </p:attrNameLst>
                                      </p:cBhvr>
                                      <p:to>
                                        <p:strVal val="visible"/>
                                      </p:to>
                                    </p:set>
                                    <p:animEffect transition="in" filter="fade">
                                      <p:cBhvr>
                                        <p:cTn id="22" dur="1000"/>
                                        <p:tgtEl>
                                          <p:spTgt spid="28674"/>
                                        </p:tgtEl>
                                      </p:cBhvr>
                                    </p:animEffect>
                                    <p:anim calcmode="lin" valueType="num">
                                      <p:cBhvr>
                                        <p:cTn id="23" dur="1000" fill="hold"/>
                                        <p:tgtEl>
                                          <p:spTgt spid="28674"/>
                                        </p:tgtEl>
                                        <p:attrNameLst>
                                          <p:attrName>ppt_x</p:attrName>
                                        </p:attrNameLst>
                                      </p:cBhvr>
                                      <p:tavLst>
                                        <p:tav tm="0">
                                          <p:val>
                                            <p:strVal val="#ppt_x"/>
                                          </p:val>
                                        </p:tav>
                                        <p:tav tm="100000">
                                          <p:val>
                                            <p:strVal val="#ppt_x"/>
                                          </p:val>
                                        </p:tav>
                                      </p:tavLst>
                                    </p:anim>
                                    <p:anim calcmode="lin" valueType="num">
                                      <p:cBhvr>
                                        <p:cTn id="24" dur="1000" fill="hold"/>
                                        <p:tgtEl>
                                          <p:spTgt spid="2867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28675">
                                            <p:txEl>
                                              <p:pRg st="3" end="3"/>
                                            </p:txEl>
                                          </p:spTgt>
                                        </p:tgtEl>
                                        <p:attrNameLst>
                                          <p:attrName>style.visibility</p:attrName>
                                        </p:attrNameLst>
                                      </p:cBhvr>
                                      <p:to>
                                        <p:strVal val="visible"/>
                                      </p:to>
                                    </p:set>
                                    <p:animEffect transition="in" filter="checkerboard(across)">
                                      <p:cBhvr>
                                        <p:cTn id="28" dur="5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88B7808-2D8E-4D2E-A34B-889E35C80651}"/>
              </a:ext>
            </a:extLst>
          </p:cNvPr>
          <p:cNvSpPr/>
          <p:nvPr/>
        </p:nvSpPr>
        <p:spPr bwMode="auto">
          <a:xfrm>
            <a:off x="3729686" y="4384000"/>
            <a:ext cx="2068945" cy="982789"/>
          </a:xfrm>
          <a:prstGeom prst="roundRect">
            <a:avLst/>
          </a:prstGeom>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1371600" marR="0" indent="-457200" algn="l" defTabSz="914400" rtl="0" eaLnBrk="0" fontAlgn="base" latinLnBrk="0" hangingPunct="0">
              <a:lnSpc>
                <a:spcPct val="90000"/>
              </a:lnSpc>
              <a:spcBef>
                <a:spcPct val="20000"/>
              </a:spcBef>
              <a:spcAft>
                <a:spcPct val="0"/>
              </a:spcAft>
              <a:buClr>
                <a:schemeClr val="hlink"/>
              </a:buClr>
              <a:buSzPct val="80000"/>
              <a:buFontTx/>
              <a:buAutoNum type="alphaLcPeriod"/>
              <a:tabLst/>
            </a:pPr>
            <a:endParaRPr kumimoji="0" lang="en-US" sz="2400" b="0" i="0" u="none" strike="noStrike" cap="none" normalizeH="0" baseline="0">
              <a:ln>
                <a:noFill/>
              </a:ln>
              <a:solidFill>
                <a:schemeClr val="tx1"/>
              </a:solidFill>
              <a:effectLst/>
              <a:latin typeface="Arial Narrow" panose="020B0606020202030204" pitchFamily="34" charset="0"/>
            </a:endParaRPr>
          </a:p>
        </p:txBody>
      </p:sp>
      <p:sp>
        <p:nvSpPr>
          <p:cNvPr id="28674" name="Rectangle 2"/>
          <p:cNvSpPr>
            <a:spLocks noGrp="1" noChangeArrowheads="1"/>
          </p:cNvSpPr>
          <p:nvPr>
            <p:ph type="title"/>
          </p:nvPr>
        </p:nvSpPr>
        <p:spPr/>
        <p:txBody>
          <a:bodyPr/>
          <a:lstStyle/>
          <a:p>
            <a:r>
              <a:rPr lang="en-US" altLang="en-US" dirty="0"/>
              <a:t>Universal Gravitation</a:t>
            </a:r>
          </a:p>
        </p:txBody>
      </p:sp>
      <p:sp>
        <p:nvSpPr>
          <p:cNvPr id="28675" name="Rectangle 3"/>
          <p:cNvSpPr>
            <a:spLocks noGrp="1" noChangeArrowheads="1"/>
          </p:cNvSpPr>
          <p:nvPr>
            <p:ph type="body" idx="1"/>
          </p:nvPr>
        </p:nvSpPr>
        <p:spPr>
          <a:xfrm>
            <a:off x="600364" y="1851891"/>
            <a:ext cx="8331200" cy="4114800"/>
          </a:xfrm>
        </p:spPr>
        <p:txBody>
          <a:bodyPr/>
          <a:lstStyle/>
          <a:p>
            <a:r>
              <a:rPr lang="en-US" altLang="en-US" sz="2800" dirty="0"/>
              <a:t>What is it?</a:t>
            </a:r>
          </a:p>
          <a:p>
            <a:pPr lvl="1"/>
            <a:r>
              <a:rPr lang="en-US" altLang="en-US" sz="2400" dirty="0"/>
              <a:t>The force of </a:t>
            </a:r>
            <a:r>
              <a:rPr lang="en-US" altLang="en-US" sz="2400" b="1" dirty="0">
                <a:solidFill>
                  <a:schemeClr val="tx2"/>
                </a:solidFill>
              </a:rPr>
              <a:t>attraction</a:t>
            </a:r>
            <a:r>
              <a:rPr lang="en-US" altLang="en-US" sz="2400" dirty="0"/>
              <a:t> between any two masses in the universe.</a:t>
            </a:r>
          </a:p>
          <a:p>
            <a:pPr lvl="1"/>
            <a:r>
              <a:rPr lang="en-US" altLang="en-US" sz="2400" dirty="0"/>
              <a:t>It depends upon:</a:t>
            </a:r>
          </a:p>
          <a:p>
            <a:pPr lvl="2"/>
            <a:r>
              <a:rPr lang="en-US" altLang="en-US" sz="2000" dirty="0"/>
              <a:t>The square of the radial distance between the two bodies (</a:t>
            </a:r>
            <a:r>
              <a:rPr lang="en-US" altLang="en-US" sz="2000" dirty="0">
                <a:solidFill>
                  <a:srgbClr val="FFFF00"/>
                </a:solidFill>
              </a:rPr>
              <a:t>center to center</a:t>
            </a:r>
            <a:r>
              <a:rPr lang="en-US" altLang="en-US" sz="2000" dirty="0"/>
              <a:t>).</a:t>
            </a:r>
          </a:p>
          <a:p>
            <a:pPr lvl="2"/>
            <a:r>
              <a:rPr lang="en-US" altLang="en-US" sz="2000" dirty="0"/>
              <a:t>The product of the masses of the two bodies.</a:t>
            </a:r>
          </a:p>
          <a:p>
            <a:pPr lvl="2"/>
            <a:r>
              <a:rPr lang="en-US" altLang="en-US" sz="2000" dirty="0"/>
              <a:t>Universal Gravitational Constant (6.67 x 10</a:t>
            </a:r>
            <a:r>
              <a:rPr lang="en-US" altLang="en-US" sz="2000" baseline="30000" dirty="0"/>
              <a:t>-11</a:t>
            </a:r>
            <a:r>
              <a:rPr lang="en-US" altLang="en-US" sz="2000" dirty="0"/>
              <a:t> Nm</a:t>
            </a:r>
            <a:r>
              <a:rPr lang="en-US" altLang="en-US" sz="2000" baseline="30000" dirty="0"/>
              <a:t>2</a:t>
            </a:r>
            <a:r>
              <a:rPr lang="en-US" altLang="en-US" sz="2000" dirty="0"/>
              <a:t>/kg</a:t>
            </a:r>
            <a:r>
              <a:rPr lang="en-US" altLang="en-US" sz="2000" baseline="30000" dirty="0"/>
              <a:t>2</a:t>
            </a:r>
            <a:r>
              <a:rPr lang="en-US" altLang="en-US" sz="2000" dirty="0"/>
              <a:t>)</a:t>
            </a:r>
          </a:p>
        </p:txBody>
      </p:sp>
      <p:pic>
        <p:nvPicPr>
          <p:cNvPr id="4" name="Picture 4" descr="MC900439222[1]">
            <a:extLst>
              <a:ext uri="{FF2B5EF4-FFF2-40B4-BE49-F238E27FC236}">
                <a16:creationId xmlns:a16="http://schemas.microsoft.com/office/drawing/2014/main" id="{1CE98ABE-94C5-4A99-8218-FD27CC277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8988"/>
            <a:ext cx="2273300" cy="2259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C900431532[1]">
            <a:extLst>
              <a:ext uri="{FF2B5EF4-FFF2-40B4-BE49-F238E27FC236}">
                <a16:creationId xmlns:a16="http://schemas.microsoft.com/office/drawing/2014/main" id="{72D113F8-E044-4E92-8181-3EBD389172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175" y="5356225"/>
            <a:ext cx="717550" cy="7175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CD513EAC-D9F1-4C5B-BBF3-9E8751D622E3}"/>
              </a:ext>
            </a:extLst>
          </p:cNvPr>
          <p:cNvGrpSpPr>
            <a:grpSpLocks/>
          </p:cNvGrpSpPr>
          <p:nvPr/>
        </p:nvGrpSpPr>
        <p:grpSpPr bwMode="auto">
          <a:xfrm>
            <a:off x="1117600" y="5402263"/>
            <a:ext cx="6880225" cy="530225"/>
            <a:chOff x="704" y="3403"/>
            <a:chExt cx="4334" cy="334"/>
          </a:xfrm>
        </p:grpSpPr>
        <p:sp>
          <p:nvSpPr>
            <p:cNvPr id="7" name="Line 6">
              <a:extLst>
                <a:ext uri="{FF2B5EF4-FFF2-40B4-BE49-F238E27FC236}">
                  <a16:creationId xmlns:a16="http://schemas.microsoft.com/office/drawing/2014/main" id="{0B721CCC-D0A0-4BEA-AB6B-BA9D67B821BE}"/>
                </a:ext>
              </a:extLst>
            </p:cNvPr>
            <p:cNvSpPr>
              <a:spLocks noChangeShapeType="1"/>
            </p:cNvSpPr>
            <p:nvPr/>
          </p:nvSpPr>
          <p:spPr bwMode="auto">
            <a:xfrm>
              <a:off x="704" y="3602"/>
              <a:ext cx="4334" cy="0"/>
            </a:xfrm>
            <a:prstGeom prst="line">
              <a:avLst/>
            </a:prstGeom>
            <a:noFill/>
            <a:ln w="31750">
              <a:solidFill>
                <a:schemeClr val="accent2"/>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7">
              <a:extLst>
                <a:ext uri="{FF2B5EF4-FFF2-40B4-BE49-F238E27FC236}">
                  <a16:creationId xmlns:a16="http://schemas.microsoft.com/office/drawing/2014/main" id="{6143563A-03A9-420C-97F2-994276BEC82A}"/>
                </a:ext>
              </a:extLst>
            </p:cNvPr>
            <p:cNvSpPr txBox="1">
              <a:spLocks noChangeArrowheads="1"/>
            </p:cNvSpPr>
            <p:nvPr/>
          </p:nvSpPr>
          <p:spPr bwMode="auto">
            <a:xfrm>
              <a:off x="2894" y="3403"/>
              <a:ext cx="198" cy="33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sz="3200" b="1">
                  <a:solidFill>
                    <a:schemeClr val="tx2"/>
                  </a:solidFill>
                  <a:latin typeface="Arial Narrow" panose="020B0606020202030204" pitchFamily="34" charset="0"/>
                </a:rPr>
                <a:t>r</a:t>
              </a:r>
            </a:p>
          </p:txBody>
        </p:sp>
      </p:grpSp>
      <p:sp>
        <p:nvSpPr>
          <p:cNvPr id="9" name="Rectangle 5">
            <a:extLst>
              <a:ext uri="{FF2B5EF4-FFF2-40B4-BE49-F238E27FC236}">
                <a16:creationId xmlns:a16="http://schemas.microsoft.com/office/drawing/2014/main" id="{64B6B4DA-0905-434E-805E-C44D6E448623}"/>
              </a:ext>
            </a:extLst>
          </p:cNvPr>
          <p:cNvSpPr>
            <a:spLocks noChangeArrowheads="1"/>
          </p:cNvSpPr>
          <p:nvPr/>
        </p:nvSpPr>
        <p:spPr bwMode="auto">
          <a:xfrm>
            <a:off x="3905322" y="4407485"/>
            <a:ext cx="62169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buFontTx/>
              <a:buNone/>
            </a:pPr>
            <a:r>
              <a:rPr lang="en-US" altLang="en-US" sz="3200" b="1" dirty="0">
                <a:solidFill>
                  <a:schemeClr val="tx2"/>
                </a:solidFill>
              </a:rPr>
              <a:t>F = </a:t>
            </a:r>
          </a:p>
        </p:txBody>
      </p:sp>
      <p:sp>
        <p:nvSpPr>
          <p:cNvPr id="10" name="Rectangle 5">
            <a:extLst>
              <a:ext uri="{FF2B5EF4-FFF2-40B4-BE49-F238E27FC236}">
                <a16:creationId xmlns:a16="http://schemas.microsoft.com/office/drawing/2014/main" id="{102A893F-AB45-4043-A249-DD8D25C2261C}"/>
              </a:ext>
            </a:extLst>
          </p:cNvPr>
          <p:cNvSpPr>
            <a:spLocks noChangeArrowheads="1"/>
          </p:cNvSpPr>
          <p:nvPr/>
        </p:nvSpPr>
        <p:spPr bwMode="auto">
          <a:xfrm>
            <a:off x="4511820" y="4420868"/>
            <a:ext cx="279255"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buFontTx/>
              <a:buNone/>
            </a:pPr>
            <a:r>
              <a:rPr lang="en-US" altLang="en-US" sz="3200" b="1" dirty="0">
                <a:solidFill>
                  <a:schemeClr val="tx2"/>
                </a:solidFill>
              </a:rPr>
              <a:t>G</a:t>
            </a:r>
          </a:p>
        </p:txBody>
      </p:sp>
      <p:sp>
        <p:nvSpPr>
          <p:cNvPr id="12" name="TextBox 11">
            <a:extLst>
              <a:ext uri="{FF2B5EF4-FFF2-40B4-BE49-F238E27FC236}">
                <a16:creationId xmlns:a16="http://schemas.microsoft.com/office/drawing/2014/main" id="{FC303432-81F4-4B09-A99C-8BC41A2216D0}"/>
              </a:ext>
            </a:extLst>
          </p:cNvPr>
          <p:cNvSpPr txBox="1"/>
          <p:nvPr/>
        </p:nvSpPr>
        <p:spPr>
          <a:xfrm>
            <a:off x="4764159" y="4450663"/>
            <a:ext cx="817708" cy="424732"/>
          </a:xfrm>
          <a:prstGeom prst="rect">
            <a:avLst/>
          </a:prstGeom>
          <a:noFill/>
        </p:spPr>
        <p:txBody>
          <a:bodyPr wrap="square">
            <a:spAutoFit/>
          </a:bodyPr>
          <a:lstStyle/>
          <a:p>
            <a:pPr>
              <a:buNone/>
            </a:pPr>
            <a:r>
              <a:rPr lang="en-US" altLang="en-US" b="1" dirty="0">
                <a:solidFill>
                  <a:schemeClr val="tx2"/>
                </a:solidFill>
              </a:rPr>
              <a:t>m</a:t>
            </a:r>
            <a:r>
              <a:rPr lang="en-US" altLang="en-US" b="1" baseline="-25000" dirty="0">
                <a:solidFill>
                  <a:schemeClr val="tx2"/>
                </a:solidFill>
              </a:rPr>
              <a:t>1</a:t>
            </a:r>
            <a:r>
              <a:rPr lang="en-US" altLang="en-US" b="1" dirty="0">
                <a:solidFill>
                  <a:schemeClr val="tx2"/>
                </a:solidFill>
              </a:rPr>
              <a:t>m</a:t>
            </a:r>
            <a:r>
              <a:rPr lang="en-US" altLang="en-US" b="1" baseline="-25000" dirty="0">
                <a:solidFill>
                  <a:schemeClr val="tx2"/>
                </a:solidFill>
              </a:rPr>
              <a:t>2</a:t>
            </a:r>
            <a:endParaRPr lang="en-US" dirty="0"/>
          </a:p>
        </p:txBody>
      </p:sp>
      <p:sp>
        <p:nvSpPr>
          <p:cNvPr id="13" name="Line 4">
            <a:extLst>
              <a:ext uri="{FF2B5EF4-FFF2-40B4-BE49-F238E27FC236}">
                <a16:creationId xmlns:a16="http://schemas.microsoft.com/office/drawing/2014/main" id="{ADDEF790-2893-4D66-975C-57B44AE0F5C1}"/>
              </a:ext>
            </a:extLst>
          </p:cNvPr>
          <p:cNvSpPr>
            <a:spLocks noChangeShapeType="1"/>
          </p:cNvSpPr>
          <p:nvPr/>
        </p:nvSpPr>
        <p:spPr bwMode="auto">
          <a:xfrm>
            <a:off x="4470181" y="4943016"/>
            <a:ext cx="1097280"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Box 14">
            <a:extLst>
              <a:ext uri="{FF2B5EF4-FFF2-40B4-BE49-F238E27FC236}">
                <a16:creationId xmlns:a16="http://schemas.microsoft.com/office/drawing/2014/main" id="{9DA3E285-9C8B-4DAB-AC16-D572CF6B49CE}"/>
              </a:ext>
            </a:extLst>
          </p:cNvPr>
          <p:cNvSpPr txBox="1"/>
          <p:nvPr/>
        </p:nvSpPr>
        <p:spPr>
          <a:xfrm>
            <a:off x="4793817" y="4973860"/>
            <a:ext cx="509155" cy="424732"/>
          </a:xfrm>
          <a:prstGeom prst="rect">
            <a:avLst/>
          </a:prstGeom>
          <a:noFill/>
        </p:spPr>
        <p:txBody>
          <a:bodyPr wrap="square">
            <a:spAutoFit/>
          </a:bodyPr>
          <a:lstStyle/>
          <a:p>
            <a:pPr>
              <a:buNone/>
            </a:pPr>
            <a:r>
              <a:rPr lang="en-US" altLang="en-US" b="1" dirty="0">
                <a:solidFill>
                  <a:schemeClr val="tx2"/>
                </a:solidFill>
              </a:rPr>
              <a:t>r</a:t>
            </a:r>
            <a:r>
              <a:rPr lang="en-US" altLang="en-US" b="1" baseline="30000" dirty="0">
                <a:solidFill>
                  <a:schemeClr val="tx2"/>
                </a:solidFill>
              </a:rPr>
              <a:t>2</a:t>
            </a:r>
            <a:endParaRPr lang="en-US" dirty="0"/>
          </a:p>
        </p:txBody>
      </p:sp>
      <p:sp>
        <p:nvSpPr>
          <p:cNvPr id="16" name="TextBox 15">
            <a:extLst>
              <a:ext uri="{FF2B5EF4-FFF2-40B4-BE49-F238E27FC236}">
                <a16:creationId xmlns:a16="http://schemas.microsoft.com/office/drawing/2014/main" id="{DA5AA6B3-82B0-4764-AA73-F4A8CAED48BB}"/>
              </a:ext>
            </a:extLst>
          </p:cNvPr>
          <p:cNvSpPr txBox="1"/>
          <p:nvPr/>
        </p:nvSpPr>
        <p:spPr>
          <a:xfrm>
            <a:off x="7644245" y="4875394"/>
            <a:ext cx="675410" cy="424732"/>
          </a:xfrm>
          <a:prstGeom prst="rect">
            <a:avLst/>
          </a:prstGeom>
          <a:noFill/>
        </p:spPr>
        <p:txBody>
          <a:bodyPr wrap="square">
            <a:spAutoFit/>
          </a:bodyPr>
          <a:lstStyle/>
          <a:p>
            <a:pPr>
              <a:buNone/>
            </a:pPr>
            <a:r>
              <a:rPr lang="en-US" altLang="en-US" b="1" dirty="0">
                <a:solidFill>
                  <a:schemeClr val="tx2"/>
                </a:solidFill>
              </a:rPr>
              <a:t>m</a:t>
            </a:r>
            <a:r>
              <a:rPr lang="en-US" altLang="en-US" b="1" baseline="-25000" dirty="0">
                <a:solidFill>
                  <a:schemeClr val="tx2"/>
                </a:solidFill>
              </a:rPr>
              <a:t>2</a:t>
            </a:r>
            <a:endParaRPr lang="en-US" dirty="0"/>
          </a:p>
        </p:txBody>
      </p:sp>
      <p:sp>
        <p:nvSpPr>
          <p:cNvPr id="18" name="TextBox 17">
            <a:extLst>
              <a:ext uri="{FF2B5EF4-FFF2-40B4-BE49-F238E27FC236}">
                <a16:creationId xmlns:a16="http://schemas.microsoft.com/office/drawing/2014/main" id="{35F57A91-50C6-42B4-836B-81D66564D5B4}"/>
              </a:ext>
            </a:extLst>
          </p:cNvPr>
          <p:cNvSpPr txBox="1"/>
          <p:nvPr/>
        </p:nvSpPr>
        <p:spPr>
          <a:xfrm>
            <a:off x="792018" y="4270900"/>
            <a:ext cx="689264" cy="424732"/>
          </a:xfrm>
          <a:prstGeom prst="rect">
            <a:avLst/>
          </a:prstGeom>
          <a:noFill/>
        </p:spPr>
        <p:txBody>
          <a:bodyPr wrap="square">
            <a:spAutoFit/>
          </a:bodyPr>
          <a:lstStyle/>
          <a:p>
            <a:pPr>
              <a:buNone/>
            </a:pPr>
            <a:r>
              <a:rPr lang="en-US" altLang="en-US" b="1" dirty="0">
                <a:solidFill>
                  <a:schemeClr val="tx2"/>
                </a:solidFill>
              </a:rPr>
              <a:t>m</a:t>
            </a:r>
            <a:r>
              <a:rPr lang="en-US" altLang="en-US" b="1" baseline="-25000" dirty="0">
                <a:solidFill>
                  <a:schemeClr val="tx2"/>
                </a:solidFill>
              </a:rPr>
              <a:t>1</a:t>
            </a:r>
            <a:endParaRPr lang="en-US" dirty="0"/>
          </a:p>
        </p:txBody>
      </p:sp>
    </p:spTree>
    <p:extLst>
      <p:ext uri="{BB962C8B-B14F-4D97-AF65-F5344CB8AC3E}">
        <p14:creationId xmlns:p14="http://schemas.microsoft.com/office/powerpoint/2010/main" val="3505644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2500"/>
                            </p:stCondLst>
                            <p:childTnLst>
                              <p:par>
                                <p:cTn id="18" presetID="2" presetClass="entr" presetSubtype="8" fill="hold" grpId="0" nodeType="afterEffect">
                                  <p:stCondLst>
                                    <p:cond delay="5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2" presetClass="entr" presetSubtype="2" fill="hold" grpId="0" nodeType="after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4500"/>
                            </p:stCondLst>
                            <p:childTnLst>
                              <p:par>
                                <p:cTn id="28" presetID="5" presetClass="entr" presetSubtype="10" fill="hold" grpId="0" nodeType="after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Effect transition="in" filter="checkerboard(across)">
                                      <p:cBhvr>
                                        <p:cTn id="30" dur="500"/>
                                        <p:tgtEl>
                                          <p:spTgt spid="2867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8675">
                                            <p:txEl>
                                              <p:pRg st="3" end="3"/>
                                            </p:txEl>
                                          </p:spTgt>
                                        </p:tgtEl>
                                        <p:attrNameLst>
                                          <p:attrName>style.visibility</p:attrName>
                                        </p:attrNameLst>
                                      </p:cBhvr>
                                      <p:to>
                                        <p:strVal val="visible"/>
                                      </p:to>
                                    </p:set>
                                    <p:animEffect transition="in" filter="checkerboard(across)">
                                      <p:cBhvr>
                                        <p:cTn id="35" dur="500"/>
                                        <p:tgtEl>
                                          <p:spTgt spid="28675">
                                            <p:txEl>
                                              <p:pRg st="3" end="3"/>
                                            </p:txEl>
                                          </p:spTgt>
                                        </p:tgtEl>
                                      </p:cBhvr>
                                    </p:animEffect>
                                  </p:childTnLst>
                                </p:cTn>
                              </p:par>
                            </p:childTnLst>
                          </p:cTn>
                        </p:par>
                        <p:par>
                          <p:cTn id="36" fill="hold">
                            <p:stCondLst>
                              <p:cond delay="500"/>
                            </p:stCondLst>
                            <p:childTnLst>
                              <p:par>
                                <p:cTn id="37" presetID="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55"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strVal val="#ppt_w*0.70"/>
                                          </p:val>
                                        </p:tav>
                                        <p:tav tm="100000">
                                          <p:val>
                                            <p:strVal val="#ppt_w"/>
                                          </p:val>
                                        </p:tav>
                                      </p:tavLst>
                                    </p:anim>
                                    <p:anim calcmode="lin" valueType="num">
                                      <p:cBhvr>
                                        <p:cTn id="49" dur="1000" fill="hold"/>
                                        <p:tgtEl>
                                          <p:spTgt spid="6"/>
                                        </p:tgtEl>
                                        <p:attrNameLst>
                                          <p:attrName>ppt_h</p:attrName>
                                        </p:attrNameLst>
                                      </p:cBhvr>
                                      <p:tavLst>
                                        <p:tav tm="0">
                                          <p:val>
                                            <p:strVal val="#ppt_h"/>
                                          </p:val>
                                        </p:tav>
                                        <p:tav tm="100000">
                                          <p:val>
                                            <p:strVal val="#ppt_h"/>
                                          </p:val>
                                        </p:tav>
                                      </p:tavLst>
                                    </p:anim>
                                    <p:animEffect transition="in" filter="fade">
                                      <p:cBhvr>
                                        <p:cTn id="50" dur="1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par>
                          <p:cTn id="56" fill="hold">
                            <p:stCondLst>
                              <p:cond delay="500"/>
                            </p:stCondLst>
                            <p:childTnLst>
                              <p:par>
                                <p:cTn id="57" presetID="2" presetClass="entr" presetSubtype="4" fill="hold" grpId="0" nodeType="afterEffect">
                                  <p:stCondLst>
                                    <p:cond delay="5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8675">
                                            <p:txEl>
                                              <p:pRg st="4" end="4"/>
                                            </p:txEl>
                                          </p:spTgt>
                                        </p:tgtEl>
                                        <p:attrNameLst>
                                          <p:attrName>style.visibility</p:attrName>
                                        </p:attrNameLst>
                                      </p:cBhvr>
                                      <p:to>
                                        <p:strVal val="visible"/>
                                      </p:to>
                                    </p:set>
                                    <p:animEffect transition="in" filter="checkerboard(across)">
                                      <p:cBhvr>
                                        <p:cTn id="65" dur="500"/>
                                        <p:tgtEl>
                                          <p:spTgt spid="28675">
                                            <p:txEl>
                                              <p:pRg st="4" end="4"/>
                                            </p:txEl>
                                          </p:spTgt>
                                        </p:tgtEl>
                                      </p:cBhvr>
                                    </p:animEffect>
                                  </p:childTnLst>
                                </p:cTn>
                              </p:par>
                            </p:childTnLst>
                          </p:cTn>
                        </p:par>
                        <p:par>
                          <p:cTn id="66" fill="hold">
                            <p:stCondLst>
                              <p:cond delay="500"/>
                            </p:stCondLst>
                            <p:childTnLst>
                              <p:par>
                                <p:cTn id="67" presetID="2" presetClass="entr" presetSubtype="8" fill="hold" grpId="0" nodeType="after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0-#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1+#ppt_w/2"/>
                                          </p:val>
                                        </p:tav>
                                        <p:tav tm="100000">
                                          <p:val>
                                            <p:strVal val="#ppt_x"/>
                                          </p:val>
                                        </p:tav>
                                      </p:tavLst>
                                    </p:anim>
                                    <p:anim calcmode="lin" valueType="num">
                                      <p:cBhvr additive="base">
                                        <p:cTn id="74" dur="500" fill="hold"/>
                                        <p:tgtEl>
                                          <p:spTgt spid="16"/>
                                        </p:tgtEl>
                                        <p:attrNameLst>
                                          <p:attrName>ppt_y</p:attrName>
                                        </p:attrNameLst>
                                      </p:cBhvr>
                                      <p:tavLst>
                                        <p:tav tm="0">
                                          <p:val>
                                            <p:strVal val="#ppt_y"/>
                                          </p:val>
                                        </p:tav>
                                        <p:tav tm="100000">
                                          <p:val>
                                            <p:strVal val="#ppt_y"/>
                                          </p:val>
                                        </p:tav>
                                      </p:tavLst>
                                    </p:anim>
                                  </p:childTnLst>
                                </p:cTn>
                              </p:par>
                            </p:childTnLst>
                          </p:cTn>
                        </p:par>
                        <p:par>
                          <p:cTn id="75" fill="hold">
                            <p:stCondLst>
                              <p:cond delay="2000"/>
                            </p:stCondLst>
                            <p:childTnLst>
                              <p:par>
                                <p:cTn id="76" presetID="2" presetClass="entr" presetSubtype="3" fill="hold" grpId="0" nodeType="afterEffect">
                                  <p:stCondLst>
                                    <p:cond delay="5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1+#ppt_w/2"/>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8675">
                                            <p:txEl>
                                              <p:pRg st="5" end="5"/>
                                            </p:txEl>
                                          </p:spTgt>
                                        </p:tgtEl>
                                        <p:attrNameLst>
                                          <p:attrName>style.visibility</p:attrName>
                                        </p:attrNameLst>
                                      </p:cBhvr>
                                      <p:to>
                                        <p:strVal val="visible"/>
                                      </p:to>
                                    </p:set>
                                    <p:animEffect transition="in" filter="checkerboard(across)">
                                      <p:cBhvr>
                                        <p:cTn id="84" dur="500"/>
                                        <p:tgtEl>
                                          <p:spTgt spid="28675">
                                            <p:txEl>
                                              <p:pRg st="5" end="5"/>
                                            </p:txEl>
                                          </p:spTgt>
                                        </p:tgtEl>
                                      </p:cBhvr>
                                    </p:animEffect>
                                  </p:childTnLst>
                                </p:cTn>
                              </p:par>
                            </p:childTnLst>
                          </p:cTn>
                        </p:par>
                        <p:par>
                          <p:cTn id="85" fill="hold">
                            <p:stCondLst>
                              <p:cond delay="500"/>
                            </p:stCondLst>
                            <p:childTnLst>
                              <p:par>
                                <p:cTn id="86" presetID="2" presetClass="entr" presetSubtype="12" fill="hold" grpId="0" nodeType="afterEffect">
                                  <p:stCondLst>
                                    <p:cond delay="250"/>
                                  </p:stCondLst>
                                  <p:childTnLst>
                                    <p:set>
                                      <p:cBhvr>
                                        <p:cTn id="87" dur="1" fill="hold">
                                          <p:stCondLst>
                                            <p:cond delay="0"/>
                                          </p:stCondLst>
                                        </p:cTn>
                                        <p:tgtEl>
                                          <p:spTgt spid="10"/>
                                        </p:tgtEl>
                                        <p:attrNameLst>
                                          <p:attrName>style.visibility</p:attrName>
                                        </p:attrNameLst>
                                      </p:cBhvr>
                                      <p:to>
                                        <p:strVal val="visible"/>
                                      </p:to>
                                    </p:set>
                                    <p:anim calcmode="lin" valueType="num">
                                      <p:cBhvr additive="base">
                                        <p:cTn id="88" dur="1000" fill="hold"/>
                                        <p:tgtEl>
                                          <p:spTgt spid="10"/>
                                        </p:tgtEl>
                                        <p:attrNameLst>
                                          <p:attrName>ppt_x</p:attrName>
                                        </p:attrNameLst>
                                      </p:cBhvr>
                                      <p:tavLst>
                                        <p:tav tm="0">
                                          <p:val>
                                            <p:strVal val="0-#ppt_w/2"/>
                                          </p:val>
                                        </p:tav>
                                        <p:tav tm="100000">
                                          <p:val>
                                            <p:strVal val="#ppt_x"/>
                                          </p:val>
                                        </p:tav>
                                      </p:tavLst>
                                    </p:anim>
                                    <p:anim calcmode="lin" valueType="num">
                                      <p:cBhvr additive="base">
                                        <p:cTn id="8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675" grpId="0" uiExpand="1" build="p"/>
      <p:bldP spid="9" grpId="0"/>
      <p:bldP spid="10" grpId="0"/>
      <p:bldP spid="12" grpId="0"/>
      <p:bldP spid="13" grpId="0" animBg="1"/>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685800" y="152400"/>
            <a:ext cx="7772400" cy="838200"/>
          </a:xfrm>
        </p:spPr>
        <p:txBody>
          <a:bodyPr/>
          <a:lstStyle/>
          <a:p>
            <a:pPr eaLnBrk="1" hangingPunct="1"/>
            <a:r>
              <a:rPr lang="en-US" altLang="en-US"/>
              <a:t>Gravitational Fields</a:t>
            </a:r>
          </a:p>
        </p:txBody>
      </p:sp>
      <p:sp>
        <p:nvSpPr>
          <p:cNvPr id="14339" name="Rectangle 3"/>
          <p:cNvSpPr>
            <a:spLocks noGrp="1" noChangeArrowheads="1"/>
          </p:cNvSpPr>
          <p:nvPr>
            <p:ph type="body" idx="4294967295"/>
          </p:nvPr>
        </p:nvSpPr>
        <p:spPr>
          <a:xfrm>
            <a:off x="304800" y="1066800"/>
            <a:ext cx="8458200" cy="2590800"/>
          </a:xfrm>
        </p:spPr>
        <p:txBody>
          <a:bodyPr/>
          <a:lstStyle/>
          <a:p>
            <a:pPr eaLnBrk="1" hangingPunct="1"/>
            <a:r>
              <a:rPr lang="en-US" altLang="en-US" b="1">
                <a:solidFill>
                  <a:schemeClr val="tx2"/>
                </a:solidFill>
              </a:rPr>
              <a:t>Objects with</a:t>
            </a:r>
            <a:r>
              <a:rPr lang="en-US" altLang="en-US" b="1">
                <a:solidFill>
                  <a:schemeClr val="bg1"/>
                </a:solidFill>
              </a:rPr>
              <a:t> </a:t>
            </a:r>
            <a:r>
              <a:rPr lang="en-US" altLang="en-US" b="1" i="1" u="sng">
                <a:solidFill>
                  <a:srgbClr val="FFFF00"/>
                </a:solidFill>
              </a:rPr>
              <a:t>MASS</a:t>
            </a:r>
            <a:r>
              <a:rPr lang="en-US" altLang="en-US" b="1">
                <a:solidFill>
                  <a:schemeClr val="bg1"/>
                </a:solidFill>
              </a:rPr>
              <a:t> </a:t>
            </a:r>
            <a:r>
              <a:rPr lang="en-US" altLang="en-US" b="1">
                <a:solidFill>
                  <a:schemeClr val="tx2"/>
                </a:solidFill>
              </a:rPr>
              <a:t>produce gravitational fields</a:t>
            </a:r>
          </a:p>
          <a:p>
            <a:pPr eaLnBrk="1" hangingPunct="1"/>
            <a:endParaRPr lang="en-US" altLang="en-US" sz="1000" b="1">
              <a:solidFill>
                <a:schemeClr val="bg1"/>
              </a:solidFill>
            </a:endParaRPr>
          </a:p>
          <a:p>
            <a:pPr eaLnBrk="1" hangingPunct="1"/>
            <a:r>
              <a:rPr lang="en-US" altLang="en-US" b="1"/>
              <a:t>Field lines point inward from</a:t>
            </a:r>
            <a:r>
              <a:rPr lang="en-US" altLang="en-US" b="1">
                <a:solidFill>
                  <a:schemeClr val="bg1"/>
                </a:solidFill>
              </a:rPr>
              <a:t> </a:t>
            </a:r>
            <a:r>
              <a:rPr lang="en-US" altLang="en-US" b="1" i="1" u="sng">
                <a:solidFill>
                  <a:srgbClr val="FF9900"/>
                </a:solidFill>
              </a:rPr>
              <a:t>ALL</a:t>
            </a:r>
            <a:r>
              <a:rPr lang="en-US" altLang="en-US" b="1">
                <a:solidFill>
                  <a:srgbClr val="FF9900"/>
                </a:solidFill>
              </a:rPr>
              <a:t> </a:t>
            </a:r>
            <a:r>
              <a:rPr lang="en-US" altLang="en-US" b="1" i="1" u="sng">
                <a:solidFill>
                  <a:srgbClr val="FF9900"/>
                </a:solidFill>
              </a:rPr>
              <a:t>DIRECTIONS</a:t>
            </a:r>
          </a:p>
          <a:p>
            <a:pPr eaLnBrk="1" hangingPunct="1"/>
            <a:endParaRPr lang="en-US" altLang="en-US" b="1">
              <a:solidFill>
                <a:srgbClr val="FF9900"/>
              </a:solidFill>
            </a:endParaRPr>
          </a:p>
        </p:txBody>
      </p:sp>
      <p:grpSp>
        <p:nvGrpSpPr>
          <p:cNvPr id="2" name="Group 25"/>
          <p:cNvGrpSpPr>
            <a:grpSpLocks/>
          </p:cNvGrpSpPr>
          <p:nvPr/>
        </p:nvGrpSpPr>
        <p:grpSpPr bwMode="auto">
          <a:xfrm>
            <a:off x="2743200" y="3429000"/>
            <a:ext cx="3886200" cy="3200400"/>
            <a:chOff x="1680" y="2304"/>
            <a:chExt cx="2448" cy="2016"/>
          </a:xfrm>
        </p:grpSpPr>
        <p:sp>
          <p:nvSpPr>
            <p:cNvPr id="40965" name="Rectangle 15"/>
            <p:cNvSpPr>
              <a:spLocks noChangeArrowheads="1"/>
            </p:cNvSpPr>
            <p:nvPr/>
          </p:nvSpPr>
          <p:spPr bwMode="auto">
            <a:xfrm>
              <a:off x="1680" y="2304"/>
              <a:ext cx="2448" cy="2016"/>
            </a:xfrm>
            <a:prstGeom prst="rect">
              <a:avLst/>
            </a:prstGeom>
            <a:solidFill>
              <a:schemeClr val="bg1"/>
            </a:solidFill>
            <a:ln w="9525">
              <a:solidFill>
                <a:schemeClr val="tx1"/>
              </a:solidFill>
              <a:miter lim="800000"/>
              <a:headEnd/>
              <a:tailEnd/>
            </a:ln>
          </p:spPr>
          <p:txBody>
            <a:bodyPr wrap="none" anchor="ct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buClrTx/>
                <a:buSzTx/>
                <a:buFontTx/>
                <a:buNone/>
              </a:pPr>
              <a:endParaRPr lang="en-US" altLang="en-US"/>
            </a:p>
          </p:txBody>
        </p:sp>
        <p:sp>
          <p:nvSpPr>
            <p:cNvPr id="40966" name="Oval 4"/>
            <p:cNvSpPr>
              <a:spLocks noChangeArrowheads="1"/>
            </p:cNvSpPr>
            <p:nvPr/>
          </p:nvSpPr>
          <p:spPr bwMode="auto">
            <a:xfrm>
              <a:off x="2544" y="2976"/>
              <a:ext cx="720" cy="672"/>
            </a:xfrm>
            <a:prstGeom prst="ellipse">
              <a:avLst/>
            </a:prstGeom>
            <a:solidFill>
              <a:schemeClr val="accent2"/>
            </a:solidFill>
            <a:ln w="9525">
              <a:solidFill>
                <a:schemeClr val="tx1"/>
              </a:solidFill>
              <a:round/>
              <a:headEnd/>
              <a:tailEnd/>
            </a:ln>
          </p:spPr>
          <p:txBody>
            <a:bodyPr wrap="none" anchor="ct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buClrTx/>
                <a:buSzTx/>
                <a:buFontTx/>
                <a:buNone/>
              </a:pPr>
              <a:endParaRPr lang="en-US" altLang="en-US"/>
            </a:p>
          </p:txBody>
        </p:sp>
        <p:sp>
          <p:nvSpPr>
            <p:cNvPr id="40967" name="Line 7"/>
            <p:cNvSpPr>
              <a:spLocks noChangeShapeType="1"/>
            </p:cNvSpPr>
            <p:nvPr/>
          </p:nvSpPr>
          <p:spPr bwMode="auto">
            <a:xfrm>
              <a:off x="1872" y="3312"/>
              <a:ext cx="67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8" name="Line 8"/>
            <p:cNvSpPr>
              <a:spLocks noChangeShapeType="1"/>
            </p:cNvSpPr>
            <p:nvPr/>
          </p:nvSpPr>
          <p:spPr bwMode="auto">
            <a:xfrm flipH="1">
              <a:off x="3264" y="3312"/>
              <a:ext cx="67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9" name="Line 9"/>
            <p:cNvSpPr>
              <a:spLocks noChangeShapeType="1"/>
            </p:cNvSpPr>
            <p:nvPr/>
          </p:nvSpPr>
          <p:spPr bwMode="auto">
            <a:xfrm>
              <a:off x="2880" y="2400"/>
              <a:ext cx="0" cy="57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0" name="Line 10"/>
            <p:cNvSpPr>
              <a:spLocks noChangeShapeType="1"/>
            </p:cNvSpPr>
            <p:nvPr/>
          </p:nvSpPr>
          <p:spPr bwMode="auto">
            <a:xfrm flipV="1">
              <a:off x="2880" y="3648"/>
              <a:ext cx="0" cy="52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1" name="Line 11"/>
            <p:cNvSpPr>
              <a:spLocks noChangeShapeType="1"/>
            </p:cNvSpPr>
            <p:nvPr/>
          </p:nvSpPr>
          <p:spPr bwMode="auto">
            <a:xfrm flipV="1">
              <a:off x="2208" y="3552"/>
              <a:ext cx="432" cy="38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2" name="Line 12"/>
            <p:cNvSpPr>
              <a:spLocks noChangeShapeType="1"/>
            </p:cNvSpPr>
            <p:nvPr/>
          </p:nvSpPr>
          <p:spPr bwMode="auto">
            <a:xfrm flipH="1" flipV="1">
              <a:off x="3120" y="3552"/>
              <a:ext cx="576" cy="48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3" name="Line 13"/>
            <p:cNvSpPr>
              <a:spLocks noChangeShapeType="1"/>
            </p:cNvSpPr>
            <p:nvPr/>
          </p:nvSpPr>
          <p:spPr bwMode="auto">
            <a:xfrm>
              <a:off x="2208" y="2688"/>
              <a:ext cx="432" cy="38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4" name="Line 14"/>
            <p:cNvSpPr>
              <a:spLocks noChangeShapeType="1"/>
            </p:cNvSpPr>
            <p:nvPr/>
          </p:nvSpPr>
          <p:spPr bwMode="auto">
            <a:xfrm flipH="1">
              <a:off x="3168" y="2688"/>
              <a:ext cx="480" cy="38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42"/>
          <p:cNvGrpSpPr>
            <a:grpSpLocks/>
          </p:cNvGrpSpPr>
          <p:nvPr/>
        </p:nvGrpSpPr>
        <p:grpSpPr bwMode="auto">
          <a:xfrm>
            <a:off x="1600200" y="3429000"/>
            <a:ext cx="6096000" cy="3200400"/>
            <a:chOff x="1008" y="2160"/>
            <a:chExt cx="3840" cy="2016"/>
          </a:xfrm>
        </p:grpSpPr>
        <p:sp>
          <p:nvSpPr>
            <p:cNvPr id="40976" name="Rectangle 26"/>
            <p:cNvSpPr>
              <a:spLocks noChangeArrowheads="1"/>
            </p:cNvSpPr>
            <p:nvPr/>
          </p:nvSpPr>
          <p:spPr bwMode="auto">
            <a:xfrm>
              <a:off x="1008" y="2160"/>
              <a:ext cx="3840" cy="2016"/>
            </a:xfrm>
            <a:prstGeom prst="rect">
              <a:avLst/>
            </a:prstGeom>
            <a:solidFill>
              <a:schemeClr val="bg1"/>
            </a:solidFill>
            <a:ln w="9525">
              <a:solidFill>
                <a:schemeClr val="tx1"/>
              </a:solidFill>
              <a:miter lim="800000"/>
              <a:headEnd/>
              <a:tailEnd/>
            </a:ln>
          </p:spPr>
          <p:txBody>
            <a:bodyPr wrap="none" anchor="ct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buClrTx/>
                <a:buSzTx/>
                <a:buFontTx/>
                <a:buNone/>
              </a:pPr>
              <a:endParaRPr lang="en-US" altLang="en-US"/>
            </a:p>
          </p:txBody>
        </p:sp>
        <p:sp>
          <p:nvSpPr>
            <p:cNvPr id="40977" name="Oval 27"/>
            <p:cNvSpPr>
              <a:spLocks noChangeArrowheads="1"/>
            </p:cNvSpPr>
            <p:nvPr/>
          </p:nvSpPr>
          <p:spPr bwMode="auto">
            <a:xfrm>
              <a:off x="1632" y="2784"/>
              <a:ext cx="672" cy="672"/>
            </a:xfrm>
            <a:prstGeom prst="ellipse">
              <a:avLst/>
            </a:prstGeom>
            <a:solidFill>
              <a:schemeClr val="accent2"/>
            </a:solidFill>
            <a:ln w="9525">
              <a:solidFill>
                <a:schemeClr val="tx1"/>
              </a:solidFill>
              <a:round/>
              <a:headEnd/>
              <a:tailEnd/>
            </a:ln>
          </p:spPr>
          <p:txBody>
            <a:bodyPr wrap="none" anchor="ct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buClrTx/>
                <a:buSzTx/>
                <a:buFontTx/>
                <a:buNone/>
              </a:pPr>
              <a:endParaRPr lang="en-US" altLang="en-US"/>
            </a:p>
          </p:txBody>
        </p:sp>
        <p:sp>
          <p:nvSpPr>
            <p:cNvPr id="40978" name="Oval 28"/>
            <p:cNvSpPr>
              <a:spLocks noChangeArrowheads="1"/>
            </p:cNvSpPr>
            <p:nvPr/>
          </p:nvSpPr>
          <p:spPr bwMode="auto">
            <a:xfrm>
              <a:off x="3456" y="2784"/>
              <a:ext cx="672" cy="672"/>
            </a:xfrm>
            <a:prstGeom prst="ellipse">
              <a:avLst/>
            </a:prstGeom>
            <a:solidFill>
              <a:schemeClr val="accent2"/>
            </a:solidFill>
            <a:ln w="9525">
              <a:solidFill>
                <a:schemeClr val="tx1"/>
              </a:solidFill>
              <a:round/>
              <a:headEnd/>
              <a:tailEnd/>
            </a:ln>
          </p:spPr>
          <p:txBody>
            <a:bodyPr wrap="none" anchor="ct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buClrTx/>
                <a:buSzTx/>
                <a:buFontTx/>
                <a:buNone/>
              </a:pPr>
              <a:endParaRPr lang="en-US" altLang="en-US"/>
            </a:p>
          </p:txBody>
        </p:sp>
        <p:sp>
          <p:nvSpPr>
            <p:cNvPr id="40979" name="Freeform 29"/>
            <p:cNvSpPr>
              <a:spLocks/>
            </p:cNvSpPr>
            <p:nvPr/>
          </p:nvSpPr>
          <p:spPr bwMode="auto">
            <a:xfrm>
              <a:off x="2160" y="2544"/>
              <a:ext cx="1440" cy="288"/>
            </a:xfrm>
            <a:custGeom>
              <a:avLst/>
              <a:gdLst>
                <a:gd name="T0" fmla="*/ 0 w 1440"/>
                <a:gd name="T1" fmla="*/ 288 h 288"/>
                <a:gd name="T2" fmla="*/ 720 w 1440"/>
                <a:gd name="T3" fmla="*/ 0 h 288"/>
                <a:gd name="T4" fmla="*/ 1440 w 1440"/>
                <a:gd name="T5" fmla="*/ 288 h 288"/>
                <a:gd name="T6" fmla="*/ 0 60000 65536"/>
                <a:gd name="T7" fmla="*/ 0 60000 65536"/>
                <a:gd name="T8" fmla="*/ 0 60000 65536"/>
                <a:gd name="T9" fmla="*/ 0 w 1440"/>
                <a:gd name="T10" fmla="*/ 0 h 288"/>
                <a:gd name="T11" fmla="*/ 1440 w 1440"/>
                <a:gd name="T12" fmla="*/ 288 h 288"/>
              </a:gdLst>
              <a:ahLst/>
              <a:cxnLst>
                <a:cxn ang="T6">
                  <a:pos x="T0" y="T1"/>
                </a:cxn>
                <a:cxn ang="T7">
                  <a:pos x="T2" y="T3"/>
                </a:cxn>
                <a:cxn ang="T8">
                  <a:pos x="T4" y="T5"/>
                </a:cxn>
              </a:cxnLst>
              <a:rect l="T9" t="T10" r="T11" b="T12"/>
              <a:pathLst>
                <a:path w="1440" h="288">
                  <a:moveTo>
                    <a:pt x="0" y="288"/>
                  </a:moveTo>
                  <a:cubicBezTo>
                    <a:pt x="240" y="144"/>
                    <a:pt x="480" y="0"/>
                    <a:pt x="720" y="0"/>
                  </a:cubicBezTo>
                  <a:cubicBezTo>
                    <a:pt x="960" y="0"/>
                    <a:pt x="1200" y="144"/>
                    <a:pt x="1440" y="288"/>
                  </a:cubicBezTo>
                </a:path>
              </a:pathLst>
            </a:custGeom>
            <a:noFill/>
            <a:ln w="7620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0" name="Freeform 30"/>
            <p:cNvSpPr>
              <a:spLocks/>
            </p:cNvSpPr>
            <p:nvPr/>
          </p:nvSpPr>
          <p:spPr bwMode="auto">
            <a:xfrm>
              <a:off x="2160" y="3408"/>
              <a:ext cx="1440" cy="240"/>
            </a:xfrm>
            <a:custGeom>
              <a:avLst/>
              <a:gdLst>
                <a:gd name="T0" fmla="*/ 0 w 1440"/>
                <a:gd name="T1" fmla="*/ 0 h 240"/>
                <a:gd name="T2" fmla="*/ 720 w 1440"/>
                <a:gd name="T3" fmla="*/ 240 h 240"/>
                <a:gd name="T4" fmla="*/ 1440 w 1440"/>
                <a:gd name="T5" fmla="*/ 0 h 240"/>
                <a:gd name="T6" fmla="*/ 0 60000 65536"/>
                <a:gd name="T7" fmla="*/ 0 60000 65536"/>
                <a:gd name="T8" fmla="*/ 0 60000 65536"/>
                <a:gd name="T9" fmla="*/ 0 w 1440"/>
                <a:gd name="T10" fmla="*/ 0 h 240"/>
                <a:gd name="T11" fmla="*/ 1440 w 1440"/>
                <a:gd name="T12" fmla="*/ 240 h 240"/>
              </a:gdLst>
              <a:ahLst/>
              <a:cxnLst>
                <a:cxn ang="T6">
                  <a:pos x="T0" y="T1"/>
                </a:cxn>
                <a:cxn ang="T7">
                  <a:pos x="T2" y="T3"/>
                </a:cxn>
                <a:cxn ang="T8">
                  <a:pos x="T4" y="T5"/>
                </a:cxn>
              </a:cxnLst>
              <a:rect l="T9" t="T10" r="T11" b="T12"/>
              <a:pathLst>
                <a:path w="1440" h="240">
                  <a:moveTo>
                    <a:pt x="0" y="0"/>
                  </a:moveTo>
                  <a:cubicBezTo>
                    <a:pt x="240" y="120"/>
                    <a:pt x="480" y="240"/>
                    <a:pt x="720" y="240"/>
                  </a:cubicBezTo>
                  <a:cubicBezTo>
                    <a:pt x="960" y="240"/>
                    <a:pt x="1200" y="120"/>
                    <a:pt x="1440" y="0"/>
                  </a:cubicBezTo>
                </a:path>
              </a:pathLst>
            </a:custGeom>
            <a:noFill/>
            <a:ln w="7620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1" name="Freeform 31"/>
            <p:cNvSpPr>
              <a:spLocks/>
            </p:cNvSpPr>
            <p:nvPr/>
          </p:nvSpPr>
          <p:spPr bwMode="auto">
            <a:xfrm>
              <a:off x="2304" y="2784"/>
              <a:ext cx="1200" cy="192"/>
            </a:xfrm>
            <a:custGeom>
              <a:avLst/>
              <a:gdLst>
                <a:gd name="T0" fmla="*/ 0 w 1200"/>
                <a:gd name="T1" fmla="*/ 192 h 192"/>
                <a:gd name="T2" fmla="*/ 576 w 1200"/>
                <a:gd name="T3" fmla="*/ 0 h 192"/>
                <a:gd name="T4" fmla="*/ 1200 w 1200"/>
                <a:gd name="T5" fmla="*/ 192 h 192"/>
                <a:gd name="T6" fmla="*/ 0 60000 65536"/>
                <a:gd name="T7" fmla="*/ 0 60000 65536"/>
                <a:gd name="T8" fmla="*/ 0 60000 65536"/>
                <a:gd name="T9" fmla="*/ 0 w 1200"/>
                <a:gd name="T10" fmla="*/ 0 h 192"/>
                <a:gd name="T11" fmla="*/ 1200 w 1200"/>
                <a:gd name="T12" fmla="*/ 192 h 192"/>
              </a:gdLst>
              <a:ahLst/>
              <a:cxnLst>
                <a:cxn ang="T6">
                  <a:pos x="T0" y="T1"/>
                </a:cxn>
                <a:cxn ang="T7">
                  <a:pos x="T2" y="T3"/>
                </a:cxn>
                <a:cxn ang="T8">
                  <a:pos x="T4" y="T5"/>
                </a:cxn>
              </a:cxnLst>
              <a:rect l="T9" t="T10" r="T11" b="T12"/>
              <a:pathLst>
                <a:path w="1200" h="192">
                  <a:moveTo>
                    <a:pt x="0" y="192"/>
                  </a:moveTo>
                  <a:cubicBezTo>
                    <a:pt x="188" y="96"/>
                    <a:pt x="376" y="0"/>
                    <a:pt x="576" y="0"/>
                  </a:cubicBezTo>
                  <a:cubicBezTo>
                    <a:pt x="776" y="0"/>
                    <a:pt x="988" y="96"/>
                    <a:pt x="1200" y="192"/>
                  </a:cubicBezTo>
                </a:path>
              </a:pathLst>
            </a:custGeom>
            <a:noFill/>
            <a:ln w="7620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2" name="Freeform 32"/>
            <p:cNvSpPr>
              <a:spLocks/>
            </p:cNvSpPr>
            <p:nvPr/>
          </p:nvSpPr>
          <p:spPr bwMode="auto">
            <a:xfrm>
              <a:off x="2256" y="3264"/>
              <a:ext cx="1200" cy="144"/>
            </a:xfrm>
            <a:custGeom>
              <a:avLst/>
              <a:gdLst>
                <a:gd name="T0" fmla="*/ 0 w 1200"/>
                <a:gd name="T1" fmla="*/ 0 h 144"/>
                <a:gd name="T2" fmla="*/ 624 w 1200"/>
                <a:gd name="T3" fmla="*/ 144 h 144"/>
                <a:gd name="T4" fmla="*/ 1200 w 1200"/>
                <a:gd name="T5" fmla="*/ 0 h 144"/>
                <a:gd name="T6" fmla="*/ 0 60000 65536"/>
                <a:gd name="T7" fmla="*/ 0 60000 65536"/>
                <a:gd name="T8" fmla="*/ 0 60000 65536"/>
                <a:gd name="T9" fmla="*/ 0 w 1200"/>
                <a:gd name="T10" fmla="*/ 0 h 144"/>
                <a:gd name="T11" fmla="*/ 1200 w 1200"/>
                <a:gd name="T12" fmla="*/ 144 h 144"/>
              </a:gdLst>
              <a:ahLst/>
              <a:cxnLst>
                <a:cxn ang="T6">
                  <a:pos x="T0" y="T1"/>
                </a:cxn>
                <a:cxn ang="T7">
                  <a:pos x="T2" y="T3"/>
                </a:cxn>
                <a:cxn ang="T8">
                  <a:pos x="T4" y="T5"/>
                </a:cxn>
              </a:cxnLst>
              <a:rect l="T9" t="T10" r="T11" b="T12"/>
              <a:pathLst>
                <a:path w="1200" h="144">
                  <a:moveTo>
                    <a:pt x="0" y="0"/>
                  </a:moveTo>
                  <a:cubicBezTo>
                    <a:pt x="212" y="72"/>
                    <a:pt x="424" y="144"/>
                    <a:pt x="624" y="144"/>
                  </a:cubicBezTo>
                  <a:cubicBezTo>
                    <a:pt x="824" y="144"/>
                    <a:pt x="1012" y="72"/>
                    <a:pt x="1200" y="0"/>
                  </a:cubicBezTo>
                </a:path>
              </a:pathLst>
            </a:custGeom>
            <a:noFill/>
            <a:ln w="7620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3" name="Line 33"/>
            <p:cNvSpPr>
              <a:spLocks noChangeShapeType="1"/>
            </p:cNvSpPr>
            <p:nvPr/>
          </p:nvSpPr>
          <p:spPr bwMode="auto">
            <a:xfrm>
              <a:off x="2304" y="3120"/>
              <a:ext cx="1152"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4" name="Line 34"/>
            <p:cNvSpPr>
              <a:spLocks noChangeShapeType="1"/>
            </p:cNvSpPr>
            <p:nvPr/>
          </p:nvSpPr>
          <p:spPr bwMode="auto">
            <a:xfrm flipH="1">
              <a:off x="1968" y="2256"/>
              <a:ext cx="48" cy="52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5" name="Line 35"/>
            <p:cNvSpPr>
              <a:spLocks noChangeShapeType="1"/>
            </p:cNvSpPr>
            <p:nvPr/>
          </p:nvSpPr>
          <p:spPr bwMode="auto">
            <a:xfrm>
              <a:off x="1344" y="2400"/>
              <a:ext cx="384" cy="48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6" name="Line 36"/>
            <p:cNvSpPr>
              <a:spLocks noChangeShapeType="1"/>
            </p:cNvSpPr>
            <p:nvPr/>
          </p:nvSpPr>
          <p:spPr bwMode="auto">
            <a:xfrm flipV="1">
              <a:off x="1248" y="3216"/>
              <a:ext cx="384" cy="14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7" name="Line 37"/>
            <p:cNvSpPr>
              <a:spLocks noChangeShapeType="1"/>
            </p:cNvSpPr>
            <p:nvPr/>
          </p:nvSpPr>
          <p:spPr bwMode="auto">
            <a:xfrm flipV="1">
              <a:off x="1776" y="3456"/>
              <a:ext cx="96" cy="52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8" name="Line 38"/>
            <p:cNvSpPr>
              <a:spLocks noChangeShapeType="1"/>
            </p:cNvSpPr>
            <p:nvPr/>
          </p:nvSpPr>
          <p:spPr bwMode="auto">
            <a:xfrm flipH="1" flipV="1">
              <a:off x="3888" y="3456"/>
              <a:ext cx="192" cy="43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9" name="Line 39"/>
            <p:cNvSpPr>
              <a:spLocks noChangeShapeType="1"/>
            </p:cNvSpPr>
            <p:nvPr/>
          </p:nvSpPr>
          <p:spPr bwMode="auto">
            <a:xfrm flipH="1" flipV="1">
              <a:off x="4080" y="3312"/>
              <a:ext cx="432" cy="2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0" name="Line 40"/>
            <p:cNvSpPr>
              <a:spLocks noChangeShapeType="1"/>
            </p:cNvSpPr>
            <p:nvPr/>
          </p:nvSpPr>
          <p:spPr bwMode="auto">
            <a:xfrm flipH="1">
              <a:off x="4080" y="2784"/>
              <a:ext cx="528" cy="24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1" name="Line 41"/>
            <p:cNvSpPr>
              <a:spLocks noChangeShapeType="1"/>
            </p:cNvSpPr>
            <p:nvPr/>
          </p:nvSpPr>
          <p:spPr bwMode="auto">
            <a:xfrm flipH="1">
              <a:off x="3888" y="2304"/>
              <a:ext cx="144" cy="48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dissolve">
                                      <p:cBhvr>
                                        <p:cTn id="12" dur="500"/>
                                        <p:tgtEl>
                                          <p:spTgt spid="14339">
                                            <p:txEl>
                                              <p:pRg st="2" end="2"/>
                                            </p:txEl>
                                          </p:spTgt>
                                        </p:tgtEl>
                                      </p:cBhvr>
                                    </p:animEffect>
                                  </p:childTnLst>
                                </p:cTn>
                              </p:par>
                            </p:childTnLst>
                          </p:cTn>
                        </p:par>
                        <p:par>
                          <p:cTn id="13" fill="hold" nodeType="withGroup">
                            <p:stCondLst>
                              <p:cond delay="5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nodeType="clickEffect">
                                  <p:stCondLst>
                                    <p:cond delay="0"/>
                                  </p:stCondLst>
                                  <p:childTnLst>
                                    <p:animEffect transition="out" filter="diamond(in)">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r>
              <a:rPr lang="en-US" altLang="en-US" sz="4000"/>
              <a:t>m and r vs. Force (The Inverse Square Relationship)</a:t>
            </a:r>
          </a:p>
        </p:txBody>
      </p:sp>
      <p:sp>
        <p:nvSpPr>
          <p:cNvPr id="10243" name="Rectangle 1027"/>
          <p:cNvSpPr>
            <a:spLocks noGrp="1" noChangeArrowheads="1"/>
          </p:cNvSpPr>
          <p:nvPr>
            <p:ph type="body" idx="1"/>
          </p:nvPr>
        </p:nvSpPr>
        <p:spPr>
          <a:xfrm>
            <a:off x="685800" y="1936750"/>
            <a:ext cx="7772400" cy="4752975"/>
          </a:xfrm>
        </p:spPr>
        <p:txBody>
          <a:bodyPr/>
          <a:lstStyle/>
          <a:p>
            <a:r>
              <a:rPr lang="en-US" altLang="en-US" sz="2800" dirty="0"/>
              <a:t>What affect does changing the mass have on gravitational force?</a:t>
            </a:r>
          </a:p>
          <a:p>
            <a:pPr lvl="1"/>
            <a:r>
              <a:rPr lang="en-US" altLang="en-US" sz="2400" b="1" dirty="0">
                <a:solidFill>
                  <a:schemeClr val="tx2"/>
                </a:solidFill>
              </a:rPr>
              <a:t>If you double the mass on one body, you will double the gravitational force.</a:t>
            </a:r>
          </a:p>
          <a:p>
            <a:r>
              <a:rPr lang="en-US" altLang="en-US" sz="2800" dirty="0"/>
              <a:t>What affect does changing the distance have on gravitational force?</a:t>
            </a:r>
            <a:endParaRPr lang="en-US" altLang="en-US" sz="2800" b="1" dirty="0">
              <a:solidFill>
                <a:schemeClr val="tx2"/>
              </a:solidFill>
            </a:endParaRPr>
          </a:p>
          <a:p>
            <a:pPr lvl="1"/>
            <a:r>
              <a:rPr lang="en-US" altLang="en-US" sz="2400" b="1" dirty="0">
                <a:solidFill>
                  <a:schemeClr val="tx2"/>
                </a:solidFill>
              </a:rPr>
              <a:t>If the distance between two objects is doubled, the gravitational force will decrease by 4 x.</a:t>
            </a:r>
          </a:p>
          <a:p>
            <a:pPr lvl="1"/>
            <a:r>
              <a:rPr lang="en-US" altLang="en-US" sz="2400" b="1" dirty="0">
                <a:solidFill>
                  <a:schemeClr val="tx2"/>
                </a:solidFill>
              </a:rPr>
              <a:t>If the distance between two objects is halved, the gravitational force will increase by 4 x.</a:t>
            </a:r>
          </a:p>
          <a:p>
            <a:pPr lvl="2"/>
            <a:r>
              <a:rPr lang="en-US" altLang="en-US" sz="2000" b="1" dirty="0">
                <a:solidFill>
                  <a:srgbClr val="FFFF00"/>
                </a:solidFill>
              </a:rPr>
              <a:t>The inverse square relationship – F </a:t>
            </a:r>
            <a:r>
              <a:rPr lang="en-US" altLang="en-US" sz="2000" b="1" dirty="0">
                <a:solidFill>
                  <a:srgbClr val="FFFF00"/>
                </a:solidFill>
                <a:sym typeface="Symbol" panose="05050102010706020507" pitchFamily="18" charset="2"/>
              </a:rPr>
              <a:t> 1/r</a:t>
            </a:r>
            <a:r>
              <a:rPr lang="en-US" altLang="en-US" sz="2000" b="1" baseline="30000" dirty="0">
                <a:solidFill>
                  <a:srgbClr val="FFFF00"/>
                </a:solidFill>
                <a:sym typeface="Symbol" panose="05050102010706020507" pitchFamily="18" charset="2"/>
              </a:rPr>
              <a:t>2</a:t>
            </a:r>
            <a:endParaRPr lang="en-US" altLang="en-US" sz="2000" b="1" dirty="0">
              <a:solidFill>
                <a:srgbClr val="FFFF00"/>
              </a:solidFill>
              <a:sym typeface="Symbol" panose="05050102010706020507" pitchFamily="18" charset="2"/>
            </a:endParaRPr>
          </a:p>
        </p:txBody>
      </p:sp>
      <p:graphicFrame>
        <p:nvGraphicFramePr>
          <p:cNvPr id="10244" name="Object 1028"/>
          <p:cNvGraphicFramePr>
            <a:graphicFrameLocks noChangeAspect="1"/>
          </p:cNvGraphicFramePr>
          <p:nvPr/>
        </p:nvGraphicFramePr>
        <p:xfrm>
          <a:off x="6938963" y="676275"/>
          <a:ext cx="2205037" cy="1036638"/>
        </p:xfrm>
        <a:graphic>
          <a:graphicData uri="http://schemas.openxmlformats.org/presentationml/2006/ole">
            <mc:AlternateContent xmlns:mc="http://schemas.openxmlformats.org/markup-compatibility/2006">
              <mc:Choice xmlns:v="urn:schemas-microsoft-com:vml" Requires="v">
                <p:oleObj name="Equation" r:id="rId2" imgW="838080" imgH="393480" progId="Equation.3">
                  <p:embed/>
                </p:oleObj>
              </mc:Choice>
              <mc:Fallback>
                <p:oleObj name="Equation" r:id="rId2" imgW="838080" imgH="393480" progId="Equation.3">
                  <p:embed/>
                  <p:pic>
                    <p:nvPicPr>
                      <p:cNvPr id="0"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963" y="676275"/>
                        <a:ext cx="2205037" cy="1036638"/>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 fill="hold"/>
                                        <p:tgtEl>
                                          <p:spTgt spid="10244"/>
                                        </p:tgtEl>
                                        <p:attrNameLst>
                                          <p:attrName>ppt_w</p:attrName>
                                        </p:attrNameLst>
                                      </p:cBhvr>
                                      <p:tavLst>
                                        <p:tav tm="0">
                                          <p:val>
                                            <p:fltVal val="0"/>
                                          </p:val>
                                        </p:tav>
                                        <p:tav tm="100000">
                                          <p:val>
                                            <p:strVal val="#ppt_w"/>
                                          </p:val>
                                        </p:tav>
                                      </p:tavLst>
                                    </p:anim>
                                    <p:anim calcmode="lin" valueType="num">
                                      <p:cBhvr>
                                        <p:cTn id="8" dur="500" fill="hold"/>
                                        <p:tgtEl>
                                          <p:spTgt spid="10244"/>
                                        </p:tgtEl>
                                        <p:attrNameLst>
                                          <p:attrName>ppt_h</p:attrName>
                                        </p:attrNameLst>
                                      </p:cBhvr>
                                      <p:tavLst>
                                        <p:tav tm="0">
                                          <p:val>
                                            <p:fltVal val="0"/>
                                          </p:val>
                                        </p:tav>
                                        <p:tav tm="100000">
                                          <p:val>
                                            <p:strVal val="#ppt_h"/>
                                          </p:val>
                                        </p:tav>
                                      </p:tavLst>
                                    </p:anim>
                                    <p:animEffect transition="in" filter="fade">
                                      <p:cBhvr>
                                        <p:cTn id="9" dur="500"/>
                                        <p:tgtEl>
                                          <p:spTgt spid="102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14" dur="500"/>
                                        <p:tgtEl>
                                          <p:spTgt spid="10243">
                                            <p:txEl>
                                              <p:pRg st="0" end="0"/>
                                            </p:txEl>
                                          </p:spTgt>
                                        </p:tgtEl>
                                      </p:cBhvr>
                                    </p:animEffect>
                                  </p:childTnLst>
                                </p:cTn>
                              </p:par>
                            </p:childTnLst>
                          </p:cTn>
                        </p:par>
                        <p:par>
                          <p:cTn id="15" fill="hold" nodeType="afterGroup">
                            <p:stCondLst>
                              <p:cond delay="500"/>
                            </p:stCondLst>
                            <p:childTnLst>
                              <p:par>
                                <p:cTn id="16" presetID="5" presetClass="entr" presetSubtype="10" fill="hold" grpId="0" nodeType="afterEffect">
                                  <p:stCondLst>
                                    <p:cond delay="1000"/>
                                  </p:stCondLst>
                                  <p:childTnLst>
                                    <p:set>
                                      <p:cBhvr>
                                        <p:cTn id="17"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8" dur="500"/>
                                        <p:tgtEl>
                                          <p:spTgt spid="10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23" dur="500"/>
                                        <p:tgtEl>
                                          <p:spTgt spid="10243">
                                            <p:txEl>
                                              <p:pRg st="2" end="2"/>
                                            </p:txEl>
                                          </p:spTgt>
                                        </p:tgtEl>
                                      </p:cBhvr>
                                    </p:animEffect>
                                  </p:childTnLst>
                                </p:cTn>
                              </p:par>
                            </p:childTnLst>
                          </p:cTn>
                        </p:par>
                        <p:par>
                          <p:cTn id="24" fill="hold" nodeType="afterGroup">
                            <p:stCondLst>
                              <p:cond delay="500"/>
                            </p:stCondLst>
                            <p:childTnLst>
                              <p:par>
                                <p:cTn id="25" presetID="5" presetClass="entr" presetSubtype="10" fill="hold" grpId="0" nodeType="afterEffect">
                                  <p:stCondLst>
                                    <p:cond delay="100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27" dur="500"/>
                                        <p:tgtEl>
                                          <p:spTgt spid="10243">
                                            <p:txEl>
                                              <p:pRg st="3" end="3"/>
                                            </p:txEl>
                                          </p:spTgt>
                                        </p:tgtEl>
                                      </p:cBhvr>
                                    </p:animEffect>
                                  </p:childTnLst>
                                </p:cTn>
                              </p:par>
                            </p:childTnLst>
                          </p:cTn>
                        </p:par>
                        <p:par>
                          <p:cTn id="28" fill="hold" nodeType="afterGroup">
                            <p:stCondLst>
                              <p:cond delay="2000"/>
                            </p:stCondLst>
                            <p:childTnLst>
                              <p:par>
                                <p:cTn id="29" presetID="5" presetClass="entr" presetSubtype="10" fill="hold" grpId="0" nodeType="afterEffect">
                                  <p:stCondLst>
                                    <p:cond delay="1000"/>
                                  </p:stCondLst>
                                  <p:childTnLst>
                                    <p:set>
                                      <p:cBhvr>
                                        <p:cTn id="30"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31" dur="500"/>
                                        <p:tgtEl>
                                          <p:spTgt spid="10243">
                                            <p:txEl>
                                              <p:pRg st="4" end="4"/>
                                            </p:txEl>
                                          </p:spTgt>
                                        </p:tgtEl>
                                      </p:cBhvr>
                                    </p:animEffect>
                                  </p:childTnLst>
                                </p:cTn>
                              </p:par>
                            </p:childTnLst>
                          </p:cTn>
                        </p:par>
                        <p:par>
                          <p:cTn id="32" fill="hold" nodeType="afterGroup">
                            <p:stCondLst>
                              <p:cond delay="3500"/>
                            </p:stCondLst>
                            <p:childTnLst>
                              <p:par>
                                <p:cTn id="33" presetID="5" presetClass="entr" presetSubtype="10" fill="hold" grpId="0" nodeType="afterEffect">
                                  <p:stCondLst>
                                    <p:cond delay="1000"/>
                                  </p:stCondLst>
                                  <p:childTnLst>
                                    <p:set>
                                      <p:cBhvr>
                                        <p:cTn id="34" dur="1" fill="hold">
                                          <p:stCondLst>
                                            <p:cond delay="0"/>
                                          </p:stCondLst>
                                        </p:cTn>
                                        <p:tgtEl>
                                          <p:spTgt spid="10243">
                                            <p:txEl>
                                              <p:pRg st="5" end="5"/>
                                            </p:txEl>
                                          </p:spTgt>
                                        </p:tgtEl>
                                        <p:attrNameLst>
                                          <p:attrName>style.visibility</p:attrName>
                                        </p:attrNameLst>
                                      </p:cBhvr>
                                      <p:to>
                                        <p:strVal val="visible"/>
                                      </p:to>
                                    </p:set>
                                    <p:animEffect transition="in" filter="checkerboard(across)">
                                      <p:cBhvr>
                                        <p:cTn id="35"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The Inverse Square Relationship</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1903413"/>
            <a:ext cx="680402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p:cNvSpPr txBox="1">
            <a:spLocks noChangeArrowheads="1"/>
          </p:cNvSpPr>
          <p:nvPr/>
        </p:nvSpPr>
        <p:spPr bwMode="auto">
          <a:xfrm>
            <a:off x="2443618" y="2324100"/>
            <a:ext cx="1678665" cy="1237262"/>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buFontTx/>
              <a:buNone/>
            </a:pPr>
            <a:r>
              <a:rPr lang="en-US" altLang="en-US" dirty="0">
                <a:solidFill>
                  <a:schemeClr val="bg2"/>
                </a:solidFill>
                <a:latin typeface="Arial Narrow" panose="020B0606020202030204" pitchFamily="34" charset="0"/>
              </a:rPr>
              <a:t>ISS orbit</a:t>
            </a:r>
          </a:p>
          <a:p>
            <a:pPr algn="ctr">
              <a:spcBef>
                <a:spcPct val="20000"/>
              </a:spcBef>
              <a:buFontTx/>
              <a:buNone/>
            </a:pPr>
            <a:r>
              <a:rPr lang="en-US" altLang="en-US" dirty="0">
                <a:solidFill>
                  <a:schemeClr val="bg2"/>
                </a:solidFill>
                <a:latin typeface="Arial Narrow" panose="020B0606020202030204" pitchFamily="34" charset="0"/>
              </a:rPr>
              <a:t>(400 km)</a:t>
            </a:r>
          </a:p>
          <a:p>
            <a:pPr algn="ctr">
              <a:spcBef>
                <a:spcPct val="20000"/>
              </a:spcBef>
              <a:buFontTx/>
              <a:buNone/>
            </a:pPr>
            <a:r>
              <a:rPr lang="en-US" altLang="en-US" dirty="0">
                <a:solidFill>
                  <a:schemeClr val="bg2"/>
                </a:solidFill>
                <a:latin typeface="Arial Narrow" panose="020B0606020202030204" pitchFamily="34" charset="0"/>
              </a:rPr>
              <a:t>g = 8.65 m/s</a:t>
            </a:r>
            <a:r>
              <a:rPr lang="en-US" altLang="en-US" baseline="30000" dirty="0">
                <a:solidFill>
                  <a:schemeClr val="bg2"/>
                </a:solidFill>
                <a:latin typeface="Arial Narrow" panose="020B0606020202030204" pitchFamily="34" charset="0"/>
              </a:rPr>
              <a:t>2</a:t>
            </a:r>
            <a:endParaRPr lang="en-US" altLang="en-US" dirty="0">
              <a:solidFill>
                <a:schemeClr val="bg2"/>
              </a:solidFill>
              <a:latin typeface="Arial Narrow" panose="020B0606020202030204" pitchFamily="34" charset="0"/>
            </a:endParaRPr>
          </a:p>
        </p:txBody>
      </p:sp>
      <p:sp>
        <p:nvSpPr>
          <p:cNvPr id="26630" name="Line 6"/>
          <p:cNvSpPr>
            <a:spLocks noChangeShapeType="1"/>
          </p:cNvSpPr>
          <p:nvPr/>
        </p:nvSpPr>
        <p:spPr bwMode="auto">
          <a:xfrm flipH="1">
            <a:off x="1901825" y="2582863"/>
            <a:ext cx="666750" cy="59531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Text Box 7"/>
          <p:cNvSpPr txBox="1">
            <a:spLocks noChangeArrowheads="1"/>
          </p:cNvSpPr>
          <p:nvPr/>
        </p:nvSpPr>
        <p:spPr bwMode="auto">
          <a:xfrm>
            <a:off x="4178300" y="4202113"/>
            <a:ext cx="2693988" cy="1223962"/>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buFontTx/>
              <a:buNone/>
            </a:pPr>
            <a:r>
              <a:rPr lang="en-US" altLang="en-US">
                <a:solidFill>
                  <a:schemeClr val="bg2"/>
                </a:solidFill>
                <a:latin typeface="Arial Narrow" panose="020B0606020202030204" pitchFamily="34" charset="0"/>
              </a:rPr>
              <a:t>Geosynchronous Orbit</a:t>
            </a:r>
          </a:p>
          <a:p>
            <a:pPr algn="ctr">
              <a:spcBef>
                <a:spcPct val="20000"/>
              </a:spcBef>
              <a:buFontTx/>
              <a:buNone/>
            </a:pPr>
            <a:r>
              <a:rPr lang="en-US" altLang="en-US">
                <a:solidFill>
                  <a:schemeClr val="bg2"/>
                </a:solidFill>
                <a:latin typeface="Arial Narrow" panose="020B0606020202030204" pitchFamily="34" charset="0"/>
              </a:rPr>
              <a:t>(36,000 km)</a:t>
            </a:r>
          </a:p>
          <a:p>
            <a:pPr algn="ctr">
              <a:spcBef>
                <a:spcPct val="20000"/>
              </a:spcBef>
              <a:buFontTx/>
              <a:buNone/>
            </a:pPr>
            <a:r>
              <a:rPr lang="en-US" altLang="en-US">
                <a:solidFill>
                  <a:schemeClr val="bg2"/>
                </a:solidFill>
                <a:latin typeface="Arial Narrow" panose="020B0606020202030204" pitchFamily="34" charset="0"/>
              </a:rPr>
              <a:t>g = 0.23 m/s</a:t>
            </a:r>
            <a:r>
              <a:rPr lang="en-US" altLang="en-US" baseline="30000">
                <a:solidFill>
                  <a:schemeClr val="bg2"/>
                </a:solidFill>
                <a:latin typeface="Arial Narrow" panose="020B0606020202030204" pitchFamily="34" charset="0"/>
              </a:rPr>
              <a:t>2</a:t>
            </a:r>
            <a:endParaRPr lang="en-US" altLang="en-US">
              <a:solidFill>
                <a:schemeClr val="bg2"/>
              </a:solidFill>
              <a:latin typeface="Arial Narrow" panose="020B0606020202030204" pitchFamily="34" charset="0"/>
            </a:endParaRPr>
          </a:p>
        </p:txBody>
      </p:sp>
      <p:sp>
        <p:nvSpPr>
          <p:cNvPr id="26632" name="Line 8"/>
          <p:cNvSpPr>
            <a:spLocks noChangeShapeType="1"/>
          </p:cNvSpPr>
          <p:nvPr/>
        </p:nvSpPr>
        <p:spPr bwMode="auto">
          <a:xfrm>
            <a:off x="6248400" y="5100638"/>
            <a:ext cx="725488" cy="769937"/>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3" name="Text Box 9"/>
          <p:cNvSpPr txBox="1">
            <a:spLocks noChangeArrowheads="1"/>
          </p:cNvSpPr>
          <p:nvPr/>
        </p:nvSpPr>
        <p:spPr bwMode="auto">
          <a:xfrm>
            <a:off x="5249863" y="2230438"/>
            <a:ext cx="1625600" cy="420687"/>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buFontTx/>
              <a:buNone/>
            </a:pPr>
            <a:r>
              <a:rPr lang="en-US" altLang="en-US">
                <a:solidFill>
                  <a:schemeClr val="bg2"/>
                </a:solidFill>
                <a:latin typeface="Arial Narrow" panose="020B0606020202030204" pitchFamily="34" charset="0"/>
              </a:rPr>
              <a:t>r</a:t>
            </a:r>
            <a:r>
              <a:rPr lang="en-US" altLang="en-US" baseline="-25000">
                <a:solidFill>
                  <a:schemeClr val="bg2"/>
                </a:solidFill>
                <a:latin typeface="Arial Narrow" panose="020B0606020202030204" pitchFamily="34" charset="0"/>
              </a:rPr>
              <a:t>E</a:t>
            </a:r>
            <a:r>
              <a:rPr lang="en-US" altLang="en-US">
                <a:solidFill>
                  <a:schemeClr val="bg2"/>
                </a:solidFill>
                <a:latin typeface="Arial Narrow" panose="020B0606020202030204" pitchFamily="34" charset="0"/>
              </a:rPr>
              <a:t> = 6380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6628"/>
                                        </p:tgtEl>
                                        <p:attrNameLst>
                                          <p:attrName>style.visibility</p:attrName>
                                        </p:attrNameLst>
                                      </p:cBhvr>
                                      <p:to>
                                        <p:strVal val="visible"/>
                                      </p:to>
                                    </p:set>
                                    <p:animEffect transition="in" filter="dissolve">
                                      <p:cBhvr>
                                        <p:cTn id="7" dur="10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fade">
                                      <p:cBhvr>
                                        <p:cTn id="12" dur="2000"/>
                                        <p:tgtEl>
                                          <p:spTgt spid="2662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6630"/>
                                        </p:tgtEl>
                                        <p:attrNameLst>
                                          <p:attrName>style.visibility</p:attrName>
                                        </p:attrNameLst>
                                      </p:cBhvr>
                                      <p:to>
                                        <p:strVal val="visible"/>
                                      </p:to>
                                    </p:set>
                                    <p:animEffect transition="in" filter="wipe(up)">
                                      <p:cBhvr>
                                        <p:cTn id="15" dur="500"/>
                                        <p:tgtEl>
                                          <p:spTgt spid="266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631"/>
                                        </p:tgtEl>
                                        <p:attrNameLst>
                                          <p:attrName>style.visibility</p:attrName>
                                        </p:attrNameLst>
                                      </p:cBhvr>
                                      <p:to>
                                        <p:strVal val="visible"/>
                                      </p:to>
                                    </p:set>
                                    <p:animEffect transition="in" filter="fade">
                                      <p:cBhvr>
                                        <p:cTn id="20" dur="2000"/>
                                        <p:tgtEl>
                                          <p:spTgt spid="2663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632"/>
                                        </p:tgtEl>
                                        <p:attrNameLst>
                                          <p:attrName>style.visibility</p:attrName>
                                        </p:attrNameLst>
                                      </p:cBhvr>
                                      <p:to>
                                        <p:strVal val="visible"/>
                                      </p:to>
                                    </p:set>
                                    <p:animEffect transition="in" filter="wipe(up)">
                                      <p:cBhvr>
                                        <p:cTn id="23" dur="500"/>
                                        <p:tgtEl>
                                          <p:spTgt spid="266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633"/>
                                        </p:tgtEl>
                                        <p:attrNameLst>
                                          <p:attrName>style.visibility</p:attrName>
                                        </p:attrNameLst>
                                      </p:cBhvr>
                                      <p:to>
                                        <p:strVal val="visible"/>
                                      </p:to>
                                    </p:set>
                                    <p:animEffect transition="in" filter="fade">
                                      <p:cBhvr>
                                        <p:cTn id="28" dur="2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26630" grpId="0" animBg="1"/>
      <p:bldP spid="26631" grpId="0" animBg="1"/>
      <p:bldP spid="26632" grpId="0" animBg="1"/>
      <p:bldP spid="266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Example 1:</a:t>
            </a:r>
          </a:p>
        </p:txBody>
      </p:sp>
      <p:sp>
        <p:nvSpPr>
          <p:cNvPr id="5123" name="Rectangle 3"/>
          <p:cNvSpPr>
            <a:spLocks noGrp="1" noChangeArrowheads="1"/>
          </p:cNvSpPr>
          <p:nvPr>
            <p:ph type="body" idx="1"/>
          </p:nvPr>
        </p:nvSpPr>
        <p:spPr>
          <a:xfrm>
            <a:off x="685800" y="1773383"/>
            <a:ext cx="7772400" cy="2716213"/>
          </a:xfrm>
        </p:spPr>
        <p:txBody>
          <a:bodyPr/>
          <a:lstStyle/>
          <a:p>
            <a:pPr algn="just"/>
            <a:r>
              <a:rPr lang="en-US" altLang="en-US" sz="2800" dirty="0">
                <a:latin typeface="Arial" panose="020B0604020202020204" pitchFamily="34" charset="0"/>
                <a:cs typeface="Times New Roman" panose="02020603050405020304" pitchFamily="18" charset="0"/>
              </a:rPr>
              <a:t>How will the gravitational force on a satellite change when launched from the surface of the Earth into an orbit </a:t>
            </a:r>
          </a:p>
          <a:p>
            <a:pPr lvl="1" algn="just"/>
            <a:r>
              <a:rPr lang="en-US" altLang="en-US" sz="2200" dirty="0">
                <a:latin typeface="Arial" panose="020B0604020202020204" pitchFamily="34" charset="0"/>
                <a:cs typeface="Times New Roman" panose="02020603050405020304" pitchFamily="18" charset="0"/>
              </a:rPr>
              <a:t>1 Earth radius above the surface of the Earth?</a:t>
            </a:r>
          </a:p>
          <a:p>
            <a:pPr lvl="1" algn="just"/>
            <a:r>
              <a:rPr lang="en-US" altLang="en-US" sz="2200" dirty="0">
                <a:latin typeface="Arial" panose="020B0604020202020204" pitchFamily="34" charset="0"/>
                <a:cs typeface="Times New Roman" panose="02020603050405020304" pitchFamily="18" charset="0"/>
              </a:rPr>
              <a:t>2 Earth radii above the surface of the Earth?</a:t>
            </a:r>
          </a:p>
          <a:p>
            <a:pPr lvl="1" algn="just"/>
            <a:r>
              <a:rPr lang="en-US" altLang="en-US" sz="2200" dirty="0">
                <a:latin typeface="Arial" panose="020B0604020202020204" pitchFamily="34" charset="0"/>
                <a:cs typeface="Times New Roman" panose="02020603050405020304" pitchFamily="18" charset="0"/>
              </a:rPr>
              <a:t>3 Earth radii above the surface of the Earth?</a:t>
            </a:r>
            <a:endParaRPr lang="en-US" altLang="en-US" sz="2200" dirty="0">
              <a:latin typeface="Arial Unicode MS" panose="020B0604020202020204" pitchFamily="34" charset="-128"/>
              <a:cs typeface="Times New Roman" panose="02020603050405020304" pitchFamily="18" charset="0"/>
            </a:endParaRPr>
          </a:p>
        </p:txBody>
      </p:sp>
      <p:pic>
        <p:nvPicPr>
          <p:cNvPr id="5139" name="Picture 19" descr="na0059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4364181"/>
            <a:ext cx="2097087" cy="209708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j02805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591" y="5034106"/>
            <a:ext cx="531813" cy="650875"/>
          </a:xfrm>
          <a:prstGeom prst="rect">
            <a:avLst/>
          </a:prstGeom>
          <a:noFill/>
          <a:extLst>
            <a:ext uri="{909E8E84-426E-40DD-AFC4-6F175D3DCCD1}">
              <a14:hiddenFill xmlns:a14="http://schemas.microsoft.com/office/drawing/2010/main">
                <a:solidFill>
                  <a:srgbClr val="FFFFFF"/>
                </a:solidFill>
              </a14:hiddenFill>
            </a:ext>
          </a:extLst>
        </p:spPr>
      </p:pic>
      <p:grpSp>
        <p:nvGrpSpPr>
          <p:cNvPr id="5154" name="Group 34"/>
          <p:cNvGrpSpPr>
            <a:grpSpLocks/>
          </p:cNvGrpSpPr>
          <p:nvPr/>
        </p:nvGrpSpPr>
        <p:grpSpPr bwMode="auto">
          <a:xfrm>
            <a:off x="3787775" y="5194444"/>
            <a:ext cx="1017588" cy="420687"/>
            <a:chOff x="2377" y="3348"/>
            <a:chExt cx="796" cy="265"/>
          </a:xfrm>
        </p:grpSpPr>
        <p:sp>
          <p:nvSpPr>
            <p:cNvPr id="5141" name="Line 21"/>
            <p:cNvSpPr>
              <a:spLocks noChangeShapeType="1"/>
            </p:cNvSpPr>
            <p:nvPr/>
          </p:nvSpPr>
          <p:spPr bwMode="auto">
            <a:xfrm>
              <a:off x="2377" y="3493"/>
              <a:ext cx="796"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 name="Rectangle 25"/>
            <p:cNvSpPr>
              <a:spLocks noChangeArrowheads="1"/>
            </p:cNvSpPr>
            <p:nvPr/>
          </p:nvSpPr>
          <p:spPr bwMode="auto">
            <a:xfrm>
              <a:off x="2736" y="3348"/>
              <a:ext cx="166" cy="2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buFontTx/>
                <a:buNone/>
              </a:pPr>
              <a:r>
                <a:rPr lang="en-US" altLang="en-US" b="1">
                  <a:solidFill>
                    <a:schemeClr val="tx2"/>
                  </a:solidFill>
                </a:rPr>
                <a:t>r</a:t>
              </a:r>
            </a:p>
          </p:txBody>
        </p:sp>
      </p:grpSp>
      <p:sp>
        <p:nvSpPr>
          <p:cNvPr id="5147" name="Rectangle 27"/>
          <p:cNvSpPr>
            <a:spLocks noChangeArrowheads="1"/>
          </p:cNvSpPr>
          <p:nvPr/>
        </p:nvSpPr>
        <p:spPr bwMode="auto">
          <a:xfrm>
            <a:off x="7497763" y="3154508"/>
            <a:ext cx="1179512" cy="393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a:buFontTx/>
              <a:buNone/>
            </a:pPr>
            <a:r>
              <a:rPr lang="en-US" altLang="en-US" sz="2200" b="1">
                <a:solidFill>
                  <a:schemeClr val="tx2"/>
                </a:solidFill>
              </a:rPr>
              <a:t>F</a:t>
            </a:r>
            <a:r>
              <a:rPr lang="en-US" altLang="en-US" sz="2200" b="1" baseline="-25000">
                <a:solidFill>
                  <a:schemeClr val="tx2"/>
                </a:solidFill>
              </a:rPr>
              <a:t>1r</a:t>
            </a:r>
            <a:r>
              <a:rPr lang="en-US" altLang="en-US" sz="2200" b="1">
                <a:solidFill>
                  <a:schemeClr val="tx2"/>
                </a:solidFill>
              </a:rPr>
              <a:t> = ¼ F</a:t>
            </a:r>
          </a:p>
        </p:txBody>
      </p:sp>
      <p:sp>
        <p:nvSpPr>
          <p:cNvPr id="5148" name="Rectangle 28"/>
          <p:cNvSpPr>
            <a:spLocks noChangeArrowheads="1"/>
          </p:cNvSpPr>
          <p:nvPr/>
        </p:nvSpPr>
        <p:spPr bwMode="auto">
          <a:xfrm>
            <a:off x="7548563" y="3552971"/>
            <a:ext cx="117951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a:buFontTx/>
              <a:buNone/>
            </a:pPr>
            <a:r>
              <a:rPr lang="en-US" altLang="en-US" sz="2200" b="1">
                <a:solidFill>
                  <a:schemeClr val="tx2"/>
                </a:solidFill>
              </a:rPr>
              <a:t>F</a:t>
            </a:r>
            <a:r>
              <a:rPr lang="en-US" altLang="en-US" sz="2200" b="1" baseline="-25000">
                <a:solidFill>
                  <a:schemeClr val="tx2"/>
                </a:solidFill>
              </a:rPr>
              <a:t>2r</a:t>
            </a:r>
            <a:r>
              <a:rPr lang="en-US" altLang="en-US" sz="2200" b="1">
                <a:solidFill>
                  <a:schemeClr val="tx2"/>
                </a:solidFill>
              </a:rPr>
              <a:t> = 1/9 F</a:t>
            </a:r>
          </a:p>
        </p:txBody>
      </p:sp>
      <p:sp>
        <p:nvSpPr>
          <p:cNvPr id="5149" name="Rectangle 29"/>
          <p:cNvSpPr>
            <a:spLocks noChangeArrowheads="1"/>
          </p:cNvSpPr>
          <p:nvPr/>
        </p:nvSpPr>
        <p:spPr bwMode="auto">
          <a:xfrm>
            <a:off x="7531100" y="3959371"/>
            <a:ext cx="1354138"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a:buFontTx/>
              <a:buNone/>
            </a:pPr>
            <a:r>
              <a:rPr lang="en-US" altLang="en-US" sz="2200" b="1">
                <a:solidFill>
                  <a:schemeClr val="tx2"/>
                </a:solidFill>
              </a:rPr>
              <a:t>F</a:t>
            </a:r>
            <a:r>
              <a:rPr lang="en-US" altLang="en-US" sz="2200" b="1" baseline="-25000">
                <a:solidFill>
                  <a:schemeClr val="tx2"/>
                </a:solidFill>
              </a:rPr>
              <a:t>3r</a:t>
            </a:r>
            <a:r>
              <a:rPr lang="en-US" altLang="en-US" sz="2200" b="1">
                <a:solidFill>
                  <a:schemeClr val="tx2"/>
                </a:solidFill>
              </a:rPr>
              <a:t> = 1/16 F</a:t>
            </a:r>
          </a:p>
        </p:txBody>
      </p:sp>
      <p:sp>
        <p:nvSpPr>
          <p:cNvPr id="5151" name="Text Box 31"/>
          <p:cNvSpPr txBox="1">
            <a:spLocks noChangeArrowheads="1"/>
          </p:cNvSpPr>
          <p:nvPr/>
        </p:nvSpPr>
        <p:spPr bwMode="auto">
          <a:xfrm>
            <a:off x="5848350" y="5818763"/>
            <a:ext cx="9906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a:latin typeface="Arial Narrow" panose="020B0606020202030204" pitchFamily="34" charset="0"/>
              </a:rPr>
              <a:t>Why? </a:t>
            </a:r>
            <a:endParaRPr lang="en-US" altLang="en-US" b="1">
              <a:solidFill>
                <a:schemeClr val="tx2"/>
              </a:solidFill>
              <a:latin typeface="Arial Narrow" panose="020B0606020202030204" pitchFamily="34" charset="0"/>
              <a:sym typeface="MT Symbol" pitchFamily="82" charset="2"/>
            </a:endParaRPr>
          </a:p>
        </p:txBody>
      </p:sp>
      <p:sp>
        <p:nvSpPr>
          <p:cNvPr id="5153" name="Text Box 33"/>
          <p:cNvSpPr txBox="1">
            <a:spLocks noChangeArrowheads="1"/>
          </p:cNvSpPr>
          <p:nvPr/>
        </p:nvSpPr>
        <p:spPr bwMode="auto">
          <a:xfrm>
            <a:off x="6872288" y="5825113"/>
            <a:ext cx="132397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b="1" dirty="0">
                <a:solidFill>
                  <a:srgbClr val="FFFF00"/>
                </a:solidFill>
                <a:latin typeface="Arial Narrow" panose="020B0606020202030204" pitchFamily="34" charset="0"/>
              </a:rPr>
              <a:t>F</a:t>
            </a:r>
            <a:r>
              <a:rPr lang="en-US" altLang="en-US" dirty="0">
                <a:latin typeface="Arial Narrow" panose="020B0606020202030204" pitchFamily="34" charset="0"/>
              </a:rPr>
              <a:t> </a:t>
            </a:r>
            <a:r>
              <a:rPr lang="en-US" altLang="en-US" b="1" dirty="0">
                <a:solidFill>
                  <a:schemeClr val="tx2"/>
                </a:solidFill>
                <a:latin typeface="Arial Narrow" panose="020B0606020202030204" pitchFamily="34" charset="0"/>
                <a:sym typeface="Symbol" panose="05050102010706020507" pitchFamily="18" charset="2"/>
              </a:rPr>
              <a:t></a:t>
            </a:r>
            <a:r>
              <a:rPr lang="en-US" altLang="en-US" b="1" dirty="0">
                <a:solidFill>
                  <a:schemeClr val="tx2"/>
                </a:solidFill>
                <a:latin typeface="Arial Narrow" panose="020B0606020202030204" pitchFamily="34" charset="0"/>
                <a:sym typeface="MT Symbol" pitchFamily="82" charset="2"/>
              </a:rPr>
              <a:t> 1/r</a:t>
            </a:r>
            <a:r>
              <a:rPr lang="en-US" altLang="en-US" b="1" baseline="30000" dirty="0">
                <a:solidFill>
                  <a:schemeClr val="tx2"/>
                </a:solidFill>
                <a:latin typeface="Arial Narrow" panose="020B0606020202030204" pitchFamily="34" charset="0"/>
                <a:sym typeface="MT Symbol" pitchFamily="82" charset="2"/>
              </a:rPr>
              <a:t>2</a:t>
            </a:r>
          </a:p>
        </p:txBody>
      </p:sp>
      <p:grpSp>
        <p:nvGrpSpPr>
          <p:cNvPr id="5161" name="Group 41"/>
          <p:cNvGrpSpPr>
            <a:grpSpLocks/>
          </p:cNvGrpSpPr>
          <p:nvPr/>
        </p:nvGrpSpPr>
        <p:grpSpPr bwMode="auto">
          <a:xfrm>
            <a:off x="2763838" y="5188094"/>
            <a:ext cx="1017587" cy="420687"/>
            <a:chOff x="2377" y="3348"/>
            <a:chExt cx="796" cy="265"/>
          </a:xfrm>
        </p:grpSpPr>
        <p:sp>
          <p:nvSpPr>
            <p:cNvPr id="5162" name="Line 42"/>
            <p:cNvSpPr>
              <a:spLocks noChangeShapeType="1"/>
            </p:cNvSpPr>
            <p:nvPr/>
          </p:nvSpPr>
          <p:spPr bwMode="auto">
            <a:xfrm>
              <a:off x="2377" y="3493"/>
              <a:ext cx="796"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3" name="Rectangle 43"/>
            <p:cNvSpPr>
              <a:spLocks noChangeArrowheads="1"/>
            </p:cNvSpPr>
            <p:nvPr/>
          </p:nvSpPr>
          <p:spPr bwMode="auto">
            <a:xfrm>
              <a:off x="2736" y="3348"/>
              <a:ext cx="166" cy="265"/>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buFontTx/>
                <a:buNone/>
              </a:pPr>
              <a:r>
                <a:rPr lang="en-US" altLang="en-US" b="1">
                  <a:solidFill>
                    <a:schemeClr val="tx2"/>
                  </a:solidFill>
                </a:rPr>
                <a:t>r</a:t>
              </a:r>
            </a:p>
          </p:txBody>
        </p:sp>
      </p:grpSp>
      <p:sp>
        <p:nvSpPr>
          <p:cNvPr id="5164" name="Text Box 44"/>
          <p:cNvSpPr txBox="1">
            <a:spLocks noChangeArrowheads="1"/>
          </p:cNvSpPr>
          <p:nvPr/>
        </p:nvSpPr>
        <p:spPr bwMode="auto">
          <a:xfrm>
            <a:off x="4376738" y="6347400"/>
            <a:ext cx="41402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None/>
            </a:pPr>
            <a:r>
              <a:rPr lang="en-US" altLang="en-US">
                <a:latin typeface="Arial Narrow" panose="020B0606020202030204" pitchFamily="34" charset="0"/>
              </a:rPr>
              <a:t>Don’t forget the Earth’s radius!</a:t>
            </a:r>
            <a:endParaRPr lang="en-US" altLang="en-US" b="1">
              <a:solidFill>
                <a:schemeClr val="tx2"/>
              </a:solidFill>
              <a:latin typeface="Arial Narrow" panose="020B0606020202030204" pitchFamily="34" charset="0"/>
              <a:sym typeface="MT Symbol" pitchFamily="82" charset="2"/>
            </a:endParaRPr>
          </a:p>
        </p:txBody>
      </p:sp>
      <p:pic>
        <p:nvPicPr>
          <p:cNvPr id="18" name="Picture 20" descr="j0280536">
            <a:extLst>
              <a:ext uri="{FF2B5EF4-FFF2-40B4-BE49-F238E27FC236}">
                <a16:creationId xmlns:a16="http://schemas.microsoft.com/office/drawing/2014/main" id="{812460F3-3A63-4038-A419-C66136C0B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3872" y="5035477"/>
            <a:ext cx="531813" cy="65087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34">
            <a:extLst>
              <a:ext uri="{FF2B5EF4-FFF2-40B4-BE49-F238E27FC236}">
                <a16:creationId xmlns:a16="http://schemas.microsoft.com/office/drawing/2014/main" id="{A94D0152-A76E-4051-9E69-7AFD450382E5}"/>
              </a:ext>
            </a:extLst>
          </p:cNvPr>
          <p:cNvGrpSpPr>
            <a:grpSpLocks/>
          </p:cNvGrpSpPr>
          <p:nvPr/>
        </p:nvGrpSpPr>
        <p:grpSpPr bwMode="auto">
          <a:xfrm>
            <a:off x="4835022" y="5195815"/>
            <a:ext cx="1017588" cy="420687"/>
            <a:chOff x="2377" y="3348"/>
            <a:chExt cx="796" cy="265"/>
          </a:xfrm>
        </p:grpSpPr>
        <p:sp>
          <p:nvSpPr>
            <p:cNvPr id="20" name="Line 21">
              <a:extLst>
                <a:ext uri="{FF2B5EF4-FFF2-40B4-BE49-F238E27FC236}">
                  <a16:creationId xmlns:a16="http://schemas.microsoft.com/office/drawing/2014/main" id="{82190DA6-DEC4-4DA7-9455-4AF6F2274F73}"/>
                </a:ext>
              </a:extLst>
            </p:cNvPr>
            <p:cNvSpPr>
              <a:spLocks noChangeShapeType="1"/>
            </p:cNvSpPr>
            <p:nvPr/>
          </p:nvSpPr>
          <p:spPr bwMode="auto">
            <a:xfrm>
              <a:off x="2377" y="3493"/>
              <a:ext cx="796"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5">
              <a:extLst>
                <a:ext uri="{FF2B5EF4-FFF2-40B4-BE49-F238E27FC236}">
                  <a16:creationId xmlns:a16="http://schemas.microsoft.com/office/drawing/2014/main" id="{B410CCB8-072F-47FC-AC30-98DA438249BA}"/>
                </a:ext>
              </a:extLst>
            </p:cNvPr>
            <p:cNvSpPr>
              <a:spLocks noChangeArrowheads="1"/>
            </p:cNvSpPr>
            <p:nvPr/>
          </p:nvSpPr>
          <p:spPr bwMode="auto">
            <a:xfrm>
              <a:off x="2736" y="3348"/>
              <a:ext cx="166" cy="2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buFontTx/>
                <a:buNone/>
              </a:pPr>
              <a:r>
                <a:rPr lang="en-US" altLang="en-US" b="1">
                  <a:solidFill>
                    <a:schemeClr val="tx2"/>
                  </a:solidFill>
                </a:rPr>
                <a:t>r</a:t>
              </a:r>
            </a:p>
          </p:txBody>
        </p:sp>
      </p:grpSp>
      <p:pic>
        <p:nvPicPr>
          <p:cNvPr id="22" name="Picture 20" descr="j0280536">
            <a:extLst>
              <a:ext uri="{FF2B5EF4-FFF2-40B4-BE49-F238E27FC236}">
                <a16:creationId xmlns:a16="http://schemas.microsoft.com/office/drawing/2014/main" id="{309B731A-0012-4F50-8220-64A292AAB3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2648" y="5031942"/>
            <a:ext cx="531813" cy="65087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34">
            <a:extLst>
              <a:ext uri="{FF2B5EF4-FFF2-40B4-BE49-F238E27FC236}">
                <a16:creationId xmlns:a16="http://schemas.microsoft.com/office/drawing/2014/main" id="{303BB07F-1DBD-4B06-9EF7-97F4F90F8CF6}"/>
              </a:ext>
            </a:extLst>
          </p:cNvPr>
          <p:cNvGrpSpPr>
            <a:grpSpLocks/>
          </p:cNvGrpSpPr>
          <p:nvPr/>
        </p:nvGrpSpPr>
        <p:grpSpPr bwMode="auto">
          <a:xfrm>
            <a:off x="5873798" y="5192280"/>
            <a:ext cx="1017588" cy="420687"/>
            <a:chOff x="2377" y="3348"/>
            <a:chExt cx="796" cy="265"/>
          </a:xfrm>
        </p:grpSpPr>
        <p:sp>
          <p:nvSpPr>
            <p:cNvPr id="24" name="Line 21">
              <a:extLst>
                <a:ext uri="{FF2B5EF4-FFF2-40B4-BE49-F238E27FC236}">
                  <a16:creationId xmlns:a16="http://schemas.microsoft.com/office/drawing/2014/main" id="{566D8788-16BB-4E7A-ACA8-C3D53BAA20D9}"/>
                </a:ext>
              </a:extLst>
            </p:cNvPr>
            <p:cNvSpPr>
              <a:spLocks noChangeShapeType="1"/>
            </p:cNvSpPr>
            <p:nvPr/>
          </p:nvSpPr>
          <p:spPr bwMode="auto">
            <a:xfrm>
              <a:off x="2377" y="3493"/>
              <a:ext cx="796"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5">
              <a:extLst>
                <a:ext uri="{FF2B5EF4-FFF2-40B4-BE49-F238E27FC236}">
                  <a16:creationId xmlns:a16="http://schemas.microsoft.com/office/drawing/2014/main" id="{74E616A7-1190-43E5-B872-0AE15BF84FCB}"/>
                </a:ext>
              </a:extLst>
            </p:cNvPr>
            <p:cNvSpPr>
              <a:spLocks noChangeArrowheads="1"/>
            </p:cNvSpPr>
            <p:nvPr/>
          </p:nvSpPr>
          <p:spPr bwMode="auto">
            <a:xfrm>
              <a:off x="2736" y="3348"/>
              <a:ext cx="166" cy="2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buFontTx/>
                <a:buNone/>
              </a:pPr>
              <a:r>
                <a:rPr lang="en-US" altLang="en-US" b="1">
                  <a:solidFill>
                    <a:schemeClr val="tx2"/>
                  </a:solidFill>
                </a:rPr>
                <a:t>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139"/>
                                        </p:tgtEl>
                                        <p:attrNameLst>
                                          <p:attrName>style.visibility</p:attrName>
                                        </p:attrNameLst>
                                      </p:cBhvr>
                                      <p:to>
                                        <p:strVal val="visible"/>
                                      </p:to>
                                    </p:set>
                                    <p:animEffect transition="in" filter="dissolve">
                                      <p:cBhvr>
                                        <p:cTn id="7" dur="500"/>
                                        <p:tgtEl>
                                          <p:spTgt spid="5139"/>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140"/>
                                        </p:tgtEl>
                                        <p:attrNameLst>
                                          <p:attrName>style.visibility</p:attrName>
                                        </p:attrNameLst>
                                      </p:cBhvr>
                                      <p:to>
                                        <p:strVal val="visible"/>
                                      </p:to>
                                    </p:set>
                                    <p:animEffect transition="in" filter="dissolve">
                                      <p:cBhvr>
                                        <p:cTn id="11" dur="500"/>
                                        <p:tgtEl>
                                          <p:spTgt spid="51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16" dur="500"/>
                                        <p:tgtEl>
                                          <p:spTgt spid="512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123">
                                            <p:txEl>
                                              <p:pRg st="1" end="1"/>
                                            </p:txEl>
                                          </p:spTgt>
                                        </p:tgtEl>
                                        <p:attrNameLst>
                                          <p:attrName>style.visibility</p:attrName>
                                        </p:attrNameLst>
                                      </p:cBhvr>
                                      <p:to>
                                        <p:strVal val="visible"/>
                                      </p:to>
                                    </p:set>
                                    <p:animEffect transition="in" filter="checkerboard(across)">
                                      <p:cBhvr>
                                        <p:cTn id="21" dur="500"/>
                                        <p:tgtEl>
                                          <p:spTgt spid="5123">
                                            <p:txEl>
                                              <p:pRg st="1" end="1"/>
                                            </p:txEl>
                                          </p:spTgt>
                                        </p:tgtEl>
                                      </p:cBhvr>
                                    </p:animEffect>
                                  </p:childTnLst>
                                </p:cTn>
                              </p:par>
                            </p:childTnLst>
                          </p:cTn>
                        </p:par>
                        <p:par>
                          <p:cTn id="22" fill="hold" nodeType="withGroup">
                            <p:stCondLst>
                              <p:cond delay="500"/>
                            </p:stCondLst>
                            <p:childTnLst>
                              <p:par>
                                <p:cTn id="23" presetID="63" presetClass="path" presetSubtype="0" accel="50000" decel="50000" fill="hold" nodeType="afterEffect">
                                  <p:stCondLst>
                                    <p:cond delay="0"/>
                                  </p:stCondLst>
                                  <p:childTnLst>
                                    <p:animMotion origin="layout" path="M 2.5E-6 -1.48148E-6 L 0.11128 -0.00046 " pathEditMode="relative" rAng="0" ptsTypes="AA">
                                      <p:cBhvr>
                                        <p:cTn id="24" dur="2000" fill="hold"/>
                                        <p:tgtEl>
                                          <p:spTgt spid="5140"/>
                                        </p:tgtEl>
                                        <p:attrNameLst>
                                          <p:attrName>ppt_x</p:attrName>
                                          <p:attrName>ppt_y</p:attrName>
                                        </p:attrNameLst>
                                      </p:cBhvr>
                                      <p:rCtr x="5556" y="-23"/>
                                    </p:animMotion>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154"/>
                                        </p:tgtEl>
                                        <p:attrNameLst>
                                          <p:attrName>style.visibility</p:attrName>
                                        </p:attrNameLst>
                                      </p:cBhvr>
                                      <p:to>
                                        <p:strVal val="visible"/>
                                      </p:to>
                                    </p:set>
                                    <p:animEffect transition="in" filter="fade">
                                      <p:cBhvr>
                                        <p:cTn id="28" dur="2000"/>
                                        <p:tgtEl>
                                          <p:spTgt spid="51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47"/>
                                        </p:tgtEl>
                                        <p:attrNameLst>
                                          <p:attrName>style.visibility</p:attrName>
                                        </p:attrNameLst>
                                      </p:cBhvr>
                                      <p:to>
                                        <p:strVal val="visible"/>
                                      </p:to>
                                    </p:set>
                                    <p:animEffect transition="in" filter="fade">
                                      <p:cBhvr>
                                        <p:cTn id="33" dur="2000"/>
                                        <p:tgtEl>
                                          <p:spTgt spid="5147"/>
                                        </p:tgtEl>
                                      </p:cBhvr>
                                    </p:animEffect>
                                  </p:childTnLst>
                                </p:cTn>
                              </p:par>
                            </p:childTnLst>
                          </p:cTn>
                        </p:par>
                        <p:par>
                          <p:cTn id="34" fill="hold" nodeType="withGroup">
                            <p:stCondLst>
                              <p:cond delay="2000"/>
                            </p:stCondLst>
                            <p:childTnLst>
                              <p:par>
                                <p:cTn id="35" presetID="9" presetClass="entr" presetSubtype="0" fill="hold" grpId="0" nodeType="afterEffect">
                                  <p:stCondLst>
                                    <p:cond delay="0"/>
                                  </p:stCondLst>
                                  <p:childTnLst>
                                    <p:set>
                                      <p:cBhvr>
                                        <p:cTn id="36" dur="1" fill="hold">
                                          <p:stCondLst>
                                            <p:cond delay="0"/>
                                          </p:stCondLst>
                                        </p:cTn>
                                        <p:tgtEl>
                                          <p:spTgt spid="5151"/>
                                        </p:tgtEl>
                                        <p:attrNameLst>
                                          <p:attrName>style.visibility</p:attrName>
                                        </p:attrNameLst>
                                      </p:cBhvr>
                                      <p:to>
                                        <p:strVal val="visible"/>
                                      </p:to>
                                    </p:set>
                                    <p:animEffect transition="in" filter="dissolve">
                                      <p:cBhvr>
                                        <p:cTn id="37" dur="500"/>
                                        <p:tgtEl>
                                          <p:spTgt spid="51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53"/>
                                        </p:tgtEl>
                                        <p:attrNameLst>
                                          <p:attrName>style.visibility</p:attrName>
                                        </p:attrNameLst>
                                      </p:cBhvr>
                                      <p:to>
                                        <p:strVal val="visible"/>
                                      </p:to>
                                    </p:set>
                                    <p:animEffect transition="in" filter="fade">
                                      <p:cBhvr>
                                        <p:cTn id="42" dur="2000"/>
                                        <p:tgtEl>
                                          <p:spTgt spid="5153"/>
                                        </p:tgtEl>
                                      </p:cBhvr>
                                    </p:animEffect>
                                  </p:childTnLst>
                                </p:cTn>
                              </p:par>
                            </p:childTnLst>
                          </p:cTn>
                        </p:par>
                        <p:par>
                          <p:cTn id="43" fill="hold">
                            <p:stCondLst>
                              <p:cond delay="2000"/>
                            </p:stCondLst>
                            <p:childTnLst>
                              <p:par>
                                <p:cTn id="44" presetID="10" presetClass="entr" presetSubtype="0" fill="hold" nodeType="afterEffect">
                                  <p:stCondLst>
                                    <p:cond delay="1000"/>
                                  </p:stCondLst>
                                  <p:childTnLst>
                                    <p:set>
                                      <p:cBhvr>
                                        <p:cTn id="45" dur="1" fill="hold">
                                          <p:stCondLst>
                                            <p:cond delay="0"/>
                                          </p:stCondLst>
                                        </p:cTn>
                                        <p:tgtEl>
                                          <p:spTgt spid="5161"/>
                                        </p:tgtEl>
                                        <p:attrNameLst>
                                          <p:attrName>style.visibility</p:attrName>
                                        </p:attrNameLst>
                                      </p:cBhvr>
                                      <p:to>
                                        <p:strVal val="visible"/>
                                      </p:to>
                                    </p:set>
                                    <p:animEffect transition="in" filter="fade">
                                      <p:cBhvr>
                                        <p:cTn id="46" dur="2000"/>
                                        <p:tgtEl>
                                          <p:spTgt spid="5161"/>
                                        </p:tgtEl>
                                      </p:cBhvr>
                                    </p:animEffect>
                                  </p:childTnLst>
                                </p:cTn>
                              </p:par>
                            </p:childTnLst>
                          </p:cTn>
                        </p:par>
                        <p:par>
                          <p:cTn id="47" fill="hold">
                            <p:stCondLst>
                              <p:cond delay="5000"/>
                            </p:stCondLst>
                            <p:childTnLst>
                              <p:par>
                                <p:cTn id="48" presetID="9" presetClass="entr" presetSubtype="0" fill="hold" grpId="0" nodeType="afterEffect">
                                  <p:stCondLst>
                                    <p:cond delay="1500"/>
                                  </p:stCondLst>
                                  <p:childTnLst>
                                    <p:set>
                                      <p:cBhvr>
                                        <p:cTn id="49" dur="1" fill="hold">
                                          <p:stCondLst>
                                            <p:cond delay="0"/>
                                          </p:stCondLst>
                                        </p:cTn>
                                        <p:tgtEl>
                                          <p:spTgt spid="5164"/>
                                        </p:tgtEl>
                                        <p:attrNameLst>
                                          <p:attrName>style.visibility</p:attrName>
                                        </p:attrNameLst>
                                      </p:cBhvr>
                                      <p:to>
                                        <p:strVal val="visible"/>
                                      </p:to>
                                    </p:set>
                                    <p:animEffect transition="in" filter="dissolve">
                                      <p:cBhvr>
                                        <p:cTn id="50" dur="500"/>
                                        <p:tgtEl>
                                          <p:spTgt spid="51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140"/>
                                        </p:tgtEl>
                                      </p:cBhvr>
                                    </p:animEffect>
                                    <p:set>
                                      <p:cBhvr>
                                        <p:cTn id="55" dur="1" fill="hold">
                                          <p:stCondLst>
                                            <p:cond delay="499"/>
                                          </p:stCondLst>
                                        </p:cTn>
                                        <p:tgtEl>
                                          <p:spTgt spid="5140"/>
                                        </p:tgtEl>
                                        <p:attrNameLst>
                                          <p:attrName>style.visibility</p:attrName>
                                        </p:attrNameLst>
                                      </p:cBhvr>
                                      <p:to>
                                        <p:strVal val="hidden"/>
                                      </p:to>
                                    </p:set>
                                  </p:childTnLst>
                                </p:cTn>
                              </p:par>
                            </p:childTnLst>
                          </p:cTn>
                        </p:par>
                        <p:par>
                          <p:cTn id="56" fill="hold">
                            <p:stCondLst>
                              <p:cond delay="500"/>
                            </p:stCondLst>
                            <p:childTnLst>
                              <p:par>
                                <p:cTn id="57" presetID="5" presetClass="entr" presetSubtype="10" fill="hold" grpId="0" nodeType="afterEffect">
                                  <p:stCondLst>
                                    <p:cond delay="500"/>
                                  </p:stCondLst>
                                  <p:childTnLst>
                                    <p:set>
                                      <p:cBhvr>
                                        <p:cTn id="58" dur="1" fill="hold">
                                          <p:stCondLst>
                                            <p:cond delay="0"/>
                                          </p:stCondLst>
                                        </p:cTn>
                                        <p:tgtEl>
                                          <p:spTgt spid="5123">
                                            <p:txEl>
                                              <p:pRg st="2" end="2"/>
                                            </p:txEl>
                                          </p:spTgt>
                                        </p:tgtEl>
                                        <p:attrNameLst>
                                          <p:attrName>style.visibility</p:attrName>
                                        </p:attrNameLst>
                                      </p:cBhvr>
                                      <p:to>
                                        <p:strVal val="visible"/>
                                      </p:to>
                                    </p:set>
                                    <p:animEffect transition="in" filter="checkerboard(across)">
                                      <p:cBhvr>
                                        <p:cTn id="59" dur="500"/>
                                        <p:tgtEl>
                                          <p:spTgt spid="5123">
                                            <p:txEl>
                                              <p:pRg st="2" end="2"/>
                                            </p:txEl>
                                          </p:spTgt>
                                        </p:tgtEl>
                                      </p:cBhvr>
                                    </p:animEffect>
                                  </p:childTnLst>
                                </p:cTn>
                              </p:par>
                            </p:childTnLst>
                          </p:cTn>
                        </p:par>
                        <p:par>
                          <p:cTn id="60" fill="hold" nodeType="withGroup">
                            <p:stCondLst>
                              <p:cond delay="1500"/>
                            </p:stCondLst>
                            <p:childTnLst>
                              <p:par>
                                <p:cTn id="61" presetID="9"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dissolve">
                                      <p:cBhvr>
                                        <p:cTn id="63" dur="500"/>
                                        <p:tgtEl>
                                          <p:spTgt spid="18"/>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148"/>
                                        </p:tgtEl>
                                        <p:attrNameLst>
                                          <p:attrName>style.visibility</p:attrName>
                                        </p:attrNameLst>
                                      </p:cBhvr>
                                      <p:to>
                                        <p:strVal val="visible"/>
                                      </p:to>
                                    </p:set>
                                    <p:animEffect transition="in" filter="fade">
                                      <p:cBhvr>
                                        <p:cTn id="72" dur="2000"/>
                                        <p:tgtEl>
                                          <p:spTgt spid="514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par>
                          <p:cTn id="78" fill="hold" nodeType="withGroup">
                            <p:stCondLst>
                              <p:cond delay="500"/>
                            </p:stCondLst>
                            <p:childTnLst>
                              <p:par>
                                <p:cTn id="79" presetID="5" presetClass="entr" presetSubtype="10" fill="hold" grpId="0" nodeType="afterEffect">
                                  <p:stCondLst>
                                    <p:cond delay="0"/>
                                  </p:stCondLst>
                                  <p:childTnLst>
                                    <p:set>
                                      <p:cBhvr>
                                        <p:cTn id="80" dur="1" fill="hold">
                                          <p:stCondLst>
                                            <p:cond delay="0"/>
                                          </p:stCondLst>
                                        </p:cTn>
                                        <p:tgtEl>
                                          <p:spTgt spid="5123">
                                            <p:txEl>
                                              <p:pRg st="3" end="3"/>
                                            </p:txEl>
                                          </p:spTgt>
                                        </p:tgtEl>
                                        <p:attrNameLst>
                                          <p:attrName>style.visibility</p:attrName>
                                        </p:attrNameLst>
                                      </p:cBhvr>
                                      <p:to>
                                        <p:strVal val="visible"/>
                                      </p:to>
                                    </p:set>
                                    <p:animEffect transition="in" filter="checkerboard(across)">
                                      <p:cBhvr>
                                        <p:cTn id="81" dur="500"/>
                                        <p:tgtEl>
                                          <p:spTgt spid="5123">
                                            <p:txEl>
                                              <p:pRg st="3" end="3"/>
                                            </p:txEl>
                                          </p:spTgt>
                                        </p:tgtEl>
                                      </p:cBhvr>
                                    </p:animEffect>
                                  </p:childTnLst>
                                </p:cTn>
                              </p:par>
                            </p:childTnLst>
                          </p:cTn>
                        </p:par>
                        <p:par>
                          <p:cTn id="82" fill="hold">
                            <p:stCondLst>
                              <p:cond delay="1000"/>
                            </p:stCondLst>
                            <p:childTnLst>
                              <p:par>
                                <p:cTn id="83" presetID="9" presetClass="entr" presetSubtype="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childTnLst>
                          </p:cTn>
                        </p:par>
                        <p:par>
                          <p:cTn id="86" fill="hold">
                            <p:stCondLst>
                              <p:cond delay="1500"/>
                            </p:stCondLst>
                            <p:childTnLst>
                              <p:par>
                                <p:cTn id="87" presetID="10" presetClass="entr" presetSubtype="0" fill="hold"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2000"/>
                                        <p:tgtEl>
                                          <p:spTgt spid="2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149"/>
                                        </p:tgtEl>
                                        <p:attrNameLst>
                                          <p:attrName>style.visibility</p:attrName>
                                        </p:attrNameLst>
                                      </p:cBhvr>
                                      <p:to>
                                        <p:strVal val="visible"/>
                                      </p:to>
                                    </p:set>
                                    <p:animEffect transition="in" filter="fade">
                                      <p:cBhvr>
                                        <p:cTn id="94" dur="2000"/>
                                        <p:tgtEl>
                                          <p:spTgt spid="5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5147" grpId="0" animBg="1"/>
      <p:bldP spid="5148" grpId="0"/>
      <p:bldP spid="5149" grpId="0"/>
      <p:bldP spid="5151" grpId="0"/>
      <p:bldP spid="5153" grpId="0"/>
      <p:bldP spid="516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Determining the mass of the Earth</a:t>
            </a:r>
          </a:p>
        </p:txBody>
      </p:sp>
      <p:sp>
        <p:nvSpPr>
          <p:cNvPr id="4099" name="Rectangle 3"/>
          <p:cNvSpPr>
            <a:spLocks noGrp="1" noChangeArrowheads="1"/>
          </p:cNvSpPr>
          <p:nvPr>
            <p:ph type="body" idx="1"/>
          </p:nvPr>
        </p:nvSpPr>
        <p:spPr/>
        <p:txBody>
          <a:bodyPr/>
          <a:lstStyle/>
          <a:p>
            <a:pPr marL="609600" indent="-609600" algn="just">
              <a:buFontTx/>
              <a:buAutoNum type="arabicPeriod"/>
            </a:pPr>
            <a:r>
              <a:rPr lang="en-US" altLang="en-US" sz="2000" dirty="0">
                <a:latin typeface="Arial Unicode MS" panose="020B0604020202020204" pitchFamily="34" charset="-128"/>
                <a:cs typeface="Times New Roman" panose="02020603050405020304" pitchFamily="18" charset="0"/>
              </a:rPr>
              <a:t>Newton</a:t>
            </a:r>
            <a:r>
              <a:rPr lang="en-US" altLang="en-US" sz="2000" dirty="0">
                <a:latin typeface="Times New Roman" panose="02020603050405020304" pitchFamily="18" charset="0"/>
                <a:cs typeface="Times New Roman" panose="02020603050405020304" pitchFamily="18" charset="0"/>
              </a:rPr>
              <a:t>’</a:t>
            </a:r>
            <a:r>
              <a:rPr lang="en-US" altLang="en-US" sz="2000" dirty="0">
                <a:latin typeface="Arial Unicode MS" panose="020B0604020202020204" pitchFamily="34" charset="-128"/>
                <a:cs typeface="Times New Roman" panose="02020603050405020304" pitchFamily="18" charset="0"/>
              </a:rPr>
              <a:t>s 2</a:t>
            </a:r>
            <a:r>
              <a:rPr lang="en-US" altLang="en-US" sz="2000" baseline="30000" dirty="0">
                <a:latin typeface="Arial Unicode MS" panose="020B0604020202020204" pitchFamily="34" charset="-128"/>
                <a:cs typeface="Times New Roman" panose="02020603050405020304" pitchFamily="18" charset="0"/>
              </a:rPr>
              <a:t>nd</a:t>
            </a:r>
            <a:r>
              <a:rPr lang="en-US" altLang="en-US" sz="2000" dirty="0">
                <a:latin typeface="Arial Unicode MS" panose="020B0604020202020204" pitchFamily="34" charset="-128"/>
                <a:cs typeface="Times New Roman" panose="02020603050405020304" pitchFamily="18" charset="0"/>
              </a:rPr>
              <a:t> Law of Motion: </a:t>
            </a:r>
          </a:p>
          <a:p>
            <a:pPr marL="609600" indent="-609600" algn="ctr">
              <a:buFontTx/>
              <a:buNone/>
            </a:pPr>
            <a:r>
              <a:rPr lang="en-US" altLang="en-US" sz="2000" dirty="0" err="1">
                <a:solidFill>
                  <a:schemeClr val="tx2"/>
                </a:solidFill>
                <a:latin typeface="Arial Unicode MS" panose="020B0604020202020204" pitchFamily="34" charset="-128"/>
                <a:cs typeface="Times New Roman" panose="02020603050405020304" pitchFamily="18" charset="0"/>
              </a:rPr>
              <a:t>F</a:t>
            </a:r>
            <a:r>
              <a:rPr lang="en-US" altLang="en-US" sz="2000" baseline="-25000" dirty="0" err="1">
                <a:solidFill>
                  <a:schemeClr val="tx2"/>
                </a:solidFill>
                <a:latin typeface="Arial Unicode MS" panose="020B0604020202020204" pitchFamily="34" charset="-128"/>
                <a:cs typeface="Times New Roman" panose="02020603050405020304" pitchFamily="18" charset="0"/>
              </a:rPr>
              <a:t>g</a:t>
            </a:r>
            <a:r>
              <a:rPr lang="en-US" altLang="en-US" sz="2000" dirty="0">
                <a:solidFill>
                  <a:schemeClr val="tx2"/>
                </a:solidFill>
                <a:latin typeface="Arial Unicode MS" panose="020B0604020202020204" pitchFamily="34" charset="-128"/>
                <a:cs typeface="Times New Roman" panose="02020603050405020304" pitchFamily="18" charset="0"/>
              </a:rPr>
              <a:t> = mg</a:t>
            </a:r>
          </a:p>
          <a:p>
            <a:pPr marL="609600" indent="-609600" algn="just">
              <a:buFontTx/>
              <a:buAutoNum type="arabicPeriod" startAt="2"/>
            </a:pPr>
            <a:r>
              <a:rPr lang="en-US" altLang="en-US" sz="2000" dirty="0">
                <a:latin typeface="Arial Unicode MS" panose="020B0604020202020204" pitchFamily="34" charset="-128"/>
                <a:cs typeface="Times New Roman" panose="02020603050405020304" pitchFamily="18" charset="0"/>
              </a:rPr>
              <a:t>Newton</a:t>
            </a:r>
            <a:r>
              <a:rPr lang="en-US" altLang="en-US" sz="2000" dirty="0">
                <a:latin typeface="Times New Roman" panose="02020603050405020304" pitchFamily="18" charset="0"/>
                <a:cs typeface="Times New Roman" panose="02020603050405020304" pitchFamily="18" charset="0"/>
              </a:rPr>
              <a:t>’</a:t>
            </a:r>
            <a:r>
              <a:rPr lang="en-US" altLang="en-US" sz="2000" dirty="0">
                <a:latin typeface="Arial Unicode MS" panose="020B0604020202020204" pitchFamily="34" charset="-128"/>
                <a:cs typeface="Times New Roman" panose="02020603050405020304" pitchFamily="18" charset="0"/>
              </a:rPr>
              <a:t>s Universal Law of Gravitation:</a:t>
            </a:r>
          </a:p>
          <a:p>
            <a:pPr marL="609600" indent="-609600" algn="ctr">
              <a:buFontTx/>
              <a:buNone/>
            </a:pPr>
            <a:r>
              <a:rPr lang="en-US" altLang="en-US" sz="2000" dirty="0" err="1">
                <a:solidFill>
                  <a:schemeClr val="tx2"/>
                </a:solidFill>
                <a:latin typeface="Arial Unicode MS" panose="020B0604020202020204" pitchFamily="34" charset="-128"/>
                <a:cs typeface="Times New Roman" panose="02020603050405020304" pitchFamily="18" charset="0"/>
              </a:rPr>
              <a:t>F</a:t>
            </a:r>
            <a:r>
              <a:rPr lang="en-US" altLang="en-US" sz="2000" baseline="-25000" dirty="0" err="1">
                <a:solidFill>
                  <a:schemeClr val="tx2"/>
                </a:solidFill>
                <a:latin typeface="Arial Unicode MS" panose="020B0604020202020204" pitchFamily="34" charset="-128"/>
                <a:cs typeface="Times New Roman" panose="02020603050405020304" pitchFamily="18" charset="0"/>
              </a:rPr>
              <a:t>g</a:t>
            </a:r>
            <a:r>
              <a:rPr lang="en-US" altLang="en-US" sz="2000" dirty="0">
                <a:solidFill>
                  <a:schemeClr val="tx2"/>
                </a:solidFill>
                <a:latin typeface="Arial Unicode MS" panose="020B0604020202020204" pitchFamily="34" charset="-128"/>
                <a:cs typeface="Times New Roman" panose="02020603050405020304" pitchFamily="18" charset="0"/>
              </a:rPr>
              <a:t> = </a:t>
            </a:r>
            <a:r>
              <a:rPr lang="en-US" altLang="en-US" sz="2000" dirty="0" err="1">
                <a:solidFill>
                  <a:schemeClr val="tx2"/>
                </a:solidFill>
                <a:latin typeface="Arial Unicode MS" panose="020B0604020202020204" pitchFamily="34" charset="-128"/>
                <a:cs typeface="Times New Roman" panose="02020603050405020304" pitchFamily="18" charset="0"/>
              </a:rPr>
              <a:t>Gm</a:t>
            </a:r>
            <a:r>
              <a:rPr lang="en-US" altLang="en-US" sz="2000" baseline="-25000" dirty="0" err="1">
                <a:solidFill>
                  <a:schemeClr val="tx2"/>
                </a:solidFill>
                <a:latin typeface="Arial Unicode MS" panose="020B0604020202020204" pitchFamily="34" charset="-128"/>
                <a:cs typeface="Times New Roman" panose="02020603050405020304" pitchFamily="18" charset="0"/>
              </a:rPr>
              <a:t>E</a:t>
            </a:r>
            <a:r>
              <a:rPr lang="en-US" altLang="en-US" sz="2000" dirty="0" err="1">
                <a:solidFill>
                  <a:schemeClr val="tx2"/>
                </a:solidFill>
                <a:latin typeface="Arial Unicode MS" panose="020B0604020202020204" pitchFamily="34" charset="-128"/>
                <a:cs typeface="Times New Roman" panose="02020603050405020304" pitchFamily="18" charset="0"/>
              </a:rPr>
              <a:t>m</a:t>
            </a:r>
            <a:endParaRPr lang="en-US" altLang="en-US" sz="2000" dirty="0">
              <a:solidFill>
                <a:schemeClr val="tx2"/>
              </a:solidFill>
              <a:latin typeface="Arial Unicode MS" panose="020B0604020202020204" pitchFamily="34" charset="-128"/>
              <a:cs typeface="Times New Roman" panose="02020603050405020304" pitchFamily="18" charset="0"/>
            </a:endParaRPr>
          </a:p>
          <a:p>
            <a:pPr marL="609600" indent="-609600" algn="ctr">
              <a:buFontTx/>
              <a:buNone/>
            </a:pPr>
            <a:r>
              <a:rPr lang="en-US" altLang="en-US" sz="2000" dirty="0">
                <a:solidFill>
                  <a:schemeClr val="tx2"/>
                </a:solidFill>
                <a:latin typeface="Arial Unicode MS" panose="020B0604020202020204" pitchFamily="34" charset="-128"/>
                <a:cs typeface="Times New Roman" panose="02020603050405020304" pitchFamily="18" charset="0"/>
              </a:rPr>
              <a:t>        r</a:t>
            </a:r>
            <a:r>
              <a:rPr lang="en-US" altLang="en-US" sz="2000" baseline="30000" dirty="0">
                <a:solidFill>
                  <a:schemeClr val="tx2"/>
                </a:solidFill>
                <a:latin typeface="Arial Unicode MS" panose="020B0604020202020204" pitchFamily="34" charset="-128"/>
                <a:cs typeface="Times New Roman" panose="02020603050405020304" pitchFamily="18" charset="0"/>
              </a:rPr>
              <a:t>2</a:t>
            </a:r>
            <a:endParaRPr lang="en-US" altLang="en-US" sz="2000" dirty="0">
              <a:solidFill>
                <a:schemeClr val="tx2"/>
              </a:solidFill>
              <a:latin typeface="Arial Unicode MS" panose="020B0604020202020204" pitchFamily="34" charset="-128"/>
              <a:cs typeface="Times New Roman" panose="02020603050405020304" pitchFamily="18" charset="0"/>
            </a:endParaRPr>
          </a:p>
          <a:p>
            <a:pPr marL="609600" indent="-609600">
              <a:buFontTx/>
              <a:buAutoNum type="arabicPeriod" startAt="3"/>
            </a:pPr>
            <a:r>
              <a:rPr lang="en-US" altLang="en-US" sz="2000" dirty="0">
                <a:latin typeface="Arial Unicode MS" panose="020B0604020202020204" pitchFamily="34" charset="-128"/>
                <a:cs typeface="Times New Roman" panose="02020603050405020304" pitchFamily="18" charset="0"/>
              </a:rPr>
              <a:t>By setting the equations in 1 and 2 equal to each other, the mass will drop out.</a:t>
            </a:r>
          </a:p>
          <a:p>
            <a:pPr marL="609600" indent="-609600" algn="ctr">
              <a:buFontTx/>
              <a:buNone/>
            </a:pPr>
            <a:r>
              <a:rPr lang="en-US" altLang="en-US" sz="2000" dirty="0">
                <a:solidFill>
                  <a:schemeClr val="tx2"/>
                </a:solidFill>
                <a:latin typeface="Arial Unicode MS" panose="020B0604020202020204" pitchFamily="34" charset="-128"/>
                <a:cs typeface="Times New Roman" panose="02020603050405020304" pitchFamily="18" charset="0"/>
              </a:rPr>
              <a:t>mg = </a:t>
            </a:r>
            <a:r>
              <a:rPr lang="en-US" altLang="en-US" sz="2000" dirty="0" err="1">
                <a:solidFill>
                  <a:schemeClr val="tx2"/>
                </a:solidFill>
                <a:latin typeface="Arial Unicode MS" panose="020B0604020202020204" pitchFamily="34" charset="-128"/>
                <a:cs typeface="Times New Roman" panose="02020603050405020304" pitchFamily="18" charset="0"/>
              </a:rPr>
              <a:t>Gm</a:t>
            </a:r>
            <a:r>
              <a:rPr lang="en-US" altLang="en-US" sz="2000" baseline="-25000" dirty="0" err="1">
                <a:solidFill>
                  <a:schemeClr val="tx2"/>
                </a:solidFill>
                <a:latin typeface="Arial Unicode MS" panose="020B0604020202020204" pitchFamily="34" charset="-128"/>
                <a:cs typeface="Times New Roman" panose="02020603050405020304" pitchFamily="18" charset="0"/>
              </a:rPr>
              <a:t>E</a:t>
            </a:r>
            <a:r>
              <a:rPr lang="en-US" altLang="en-US" sz="2000" dirty="0" err="1">
                <a:solidFill>
                  <a:schemeClr val="tx2"/>
                </a:solidFill>
                <a:latin typeface="Arial Unicode MS" panose="020B0604020202020204" pitchFamily="34" charset="-128"/>
                <a:cs typeface="Times New Roman" panose="02020603050405020304" pitchFamily="18" charset="0"/>
              </a:rPr>
              <a:t>m</a:t>
            </a:r>
            <a:endParaRPr lang="en-US" altLang="en-US" sz="2000" dirty="0">
              <a:solidFill>
                <a:schemeClr val="tx2"/>
              </a:solidFill>
              <a:latin typeface="Arial Unicode MS" panose="020B0604020202020204" pitchFamily="34" charset="-128"/>
              <a:cs typeface="Times New Roman" panose="02020603050405020304" pitchFamily="18" charset="0"/>
            </a:endParaRPr>
          </a:p>
          <a:p>
            <a:pPr marL="609600" indent="-609600" algn="ctr">
              <a:buFontTx/>
              <a:buNone/>
            </a:pPr>
            <a:r>
              <a:rPr lang="en-US" altLang="en-US" sz="2000" dirty="0">
                <a:solidFill>
                  <a:schemeClr val="tx2"/>
                </a:solidFill>
                <a:latin typeface="Arial Unicode MS" panose="020B0604020202020204" pitchFamily="34" charset="-128"/>
                <a:cs typeface="Times New Roman" panose="02020603050405020304" pitchFamily="18" charset="0"/>
              </a:rPr>
              <a:t>         r</a:t>
            </a:r>
            <a:r>
              <a:rPr lang="en-US" altLang="en-US" sz="2000" baseline="30000" dirty="0">
                <a:solidFill>
                  <a:schemeClr val="tx2"/>
                </a:solidFill>
                <a:latin typeface="Arial Unicode MS" panose="020B0604020202020204" pitchFamily="34" charset="-128"/>
                <a:cs typeface="Times New Roman" panose="02020603050405020304" pitchFamily="18" charset="0"/>
              </a:rPr>
              <a:t>2</a:t>
            </a:r>
            <a:endParaRPr lang="en-US" altLang="en-US" sz="2000" dirty="0">
              <a:solidFill>
                <a:schemeClr val="tx2"/>
              </a:solidFill>
              <a:latin typeface="Arial Unicode MS" panose="020B0604020202020204" pitchFamily="34" charset="-128"/>
              <a:cs typeface="Times New Roman" panose="02020603050405020304" pitchFamily="18" charset="0"/>
            </a:endParaRPr>
          </a:p>
          <a:p>
            <a:pPr marL="609600" indent="-609600">
              <a:buFontTx/>
              <a:buAutoNum type="arabicPeriod" startAt="4"/>
            </a:pPr>
            <a:r>
              <a:rPr lang="en-US" altLang="en-US" sz="2000" dirty="0">
                <a:latin typeface="Arial Unicode MS" panose="020B0604020202020204" pitchFamily="34" charset="-128"/>
                <a:cs typeface="Times New Roman" panose="02020603050405020304" pitchFamily="18" charset="0"/>
              </a:rPr>
              <a:t>Rearranging to solve for </a:t>
            </a:r>
            <a:r>
              <a:rPr lang="en-US" altLang="en-US" sz="2000" dirty="0" err="1">
                <a:latin typeface="Arial Unicode MS" panose="020B0604020202020204" pitchFamily="34" charset="-128"/>
                <a:cs typeface="Times New Roman" panose="02020603050405020304" pitchFamily="18" charset="0"/>
              </a:rPr>
              <a:t>m</a:t>
            </a:r>
            <a:r>
              <a:rPr lang="en-US" altLang="en-US" sz="2000" baseline="-25000" dirty="0" err="1">
                <a:latin typeface="Arial Unicode MS" panose="020B0604020202020204" pitchFamily="34" charset="-128"/>
                <a:cs typeface="Times New Roman" panose="02020603050405020304" pitchFamily="18" charset="0"/>
              </a:rPr>
              <a:t>E</a:t>
            </a:r>
            <a:r>
              <a:rPr lang="en-US" altLang="en-US" sz="2000" dirty="0">
                <a:latin typeface="Arial Unicode MS" panose="020B0604020202020204" pitchFamily="34" charset="-128"/>
                <a:cs typeface="Times New Roman" panose="02020603050405020304" pitchFamily="18" charset="0"/>
              </a:rPr>
              <a:t>:</a:t>
            </a:r>
          </a:p>
          <a:p>
            <a:pPr marL="609600" indent="-609600" algn="ctr">
              <a:buFontTx/>
              <a:buNone/>
            </a:pPr>
            <a:r>
              <a:rPr lang="en-US" altLang="en-US" sz="2000" dirty="0" err="1">
                <a:solidFill>
                  <a:schemeClr val="tx2"/>
                </a:solidFill>
                <a:latin typeface="Arial Unicode MS" panose="020B0604020202020204" pitchFamily="34" charset="-128"/>
                <a:cs typeface="Times New Roman" panose="02020603050405020304" pitchFamily="18" charset="0"/>
              </a:rPr>
              <a:t>m</a:t>
            </a:r>
            <a:r>
              <a:rPr lang="en-US" altLang="en-US" sz="2000" baseline="-25000" dirty="0" err="1">
                <a:solidFill>
                  <a:schemeClr val="tx2"/>
                </a:solidFill>
                <a:latin typeface="Arial Unicode MS" panose="020B0604020202020204" pitchFamily="34" charset="-128"/>
                <a:cs typeface="Times New Roman" panose="02020603050405020304" pitchFamily="18" charset="0"/>
              </a:rPr>
              <a:t>E</a:t>
            </a:r>
            <a:r>
              <a:rPr lang="en-US" altLang="en-US" sz="2000" dirty="0">
                <a:solidFill>
                  <a:schemeClr val="tx2"/>
                </a:solidFill>
                <a:latin typeface="Arial Unicode MS" panose="020B0604020202020204" pitchFamily="34" charset="-128"/>
                <a:cs typeface="Times New Roman" panose="02020603050405020304" pitchFamily="18" charset="0"/>
              </a:rPr>
              <a:t> = gr</a:t>
            </a:r>
            <a:r>
              <a:rPr lang="en-US" altLang="en-US" sz="2000" baseline="30000" dirty="0">
                <a:solidFill>
                  <a:schemeClr val="tx2"/>
                </a:solidFill>
                <a:latin typeface="Arial Unicode MS" panose="020B0604020202020204" pitchFamily="34" charset="-128"/>
                <a:cs typeface="Times New Roman" panose="02020603050405020304" pitchFamily="18" charset="0"/>
              </a:rPr>
              <a:t>2</a:t>
            </a:r>
            <a:r>
              <a:rPr lang="en-US" altLang="en-US" sz="2000" dirty="0">
                <a:solidFill>
                  <a:schemeClr val="tx2"/>
                </a:solidFill>
                <a:latin typeface="Arial Unicode MS" panose="020B0604020202020204" pitchFamily="34" charset="-128"/>
                <a:cs typeface="Times New Roman" panose="02020603050405020304" pitchFamily="18" charset="0"/>
              </a:rPr>
              <a:t>/G</a:t>
            </a:r>
          </a:p>
        </p:txBody>
      </p:sp>
      <p:sp>
        <p:nvSpPr>
          <p:cNvPr id="4120" name="Line 24"/>
          <p:cNvSpPr>
            <a:spLocks noChangeShapeType="1"/>
          </p:cNvSpPr>
          <p:nvPr/>
        </p:nvSpPr>
        <p:spPr bwMode="auto">
          <a:xfrm>
            <a:off x="4425950" y="3468688"/>
            <a:ext cx="8318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Line 25"/>
          <p:cNvSpPr>
            <a:spLocks noChangeShapeType="1"/>
          </p:cNvSpPr>
          <p:nvPr/>
        </p:nvSpPr>
        <p:spPr bwMode="auto">
          <a:xfrm>
            <a:off x="4462463" y="4891088"/>
            <a:ext cx="8318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24" name="Group 28"/>
          <p:cNvGrpSpPr>
            <a:grpSpLocks/>
          </p:cNvGrpSpPr>
          <p:nvPr/>
        </p:nvGrpSpPr>
        <p:grpSpPr bwMode="auto">
          <a:xfrm>
            <a:off x="3867150" y="4449763"/>
            <a:ext cx="1444625" cy="428625"/>
            <a:chOff x="2436" y="2803"/>
            <a:chExt cx="910" cy="270"/>
          </a:xfrm>
        </p:grpSpPr>
        <p:sp>
          <p:nvSpPr>
            <p:cNvPr id="4122" name="Line 26"/>
            <p:cNvSpPr>
              <a:spLocks noChangeShapeType="1"/>
            </p:cNvSpPr>
            <p:nvPr/>
          </p:nvSpPr>
          <p:spPr bwMode="auto">
            <a:xfrm flipV="1">
              <a:off x="3163" y="2808"/>
              <a:ext cx="183" cy="26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Line 27"/>
            <p:cNvSpPr>
              <a:spLocks noChangeShapeType="1"/>
            </p:cNvSpPr>
            <p:nvPr/>
          </p:nvSpPr>
          <p:spPr bwMode="auto">
            <a:xfrm flipV="1">
              <a:off x="2436" y="2803"/>
              <a:ext cx="183" cy="26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heckerboard(across)">
                                      <p:cBhvr>
                                        <p:cTn id="7" dur="500"/>
                                        <p:tgtEl>
                                          <p:spTgt spid="4099">
                                            <p:txEl>
                                              <p:pRg st="0" end="0"/>
                                            </p:txEl>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checkerboard(across)">
                                      <p:cBhvr>
                                        <p:cTn id="11" dur="500"/>
                                        <p:tgtEl>
                                          <p:spTgt spid="409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checkerboard(across)">
                                      <p:cBhvr>
                                        <p:cTn id="16" dur="500"/>
                                        <p:tgtEl>
                                          <p:spTgt spid="4099">
                                            <p:txEl>
                                              <p:pRg st="2" end="2"/>
                                            </p:txEl>
                                          </p:spTgt>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4099">
                                            <p:txEl>
                                              <p:pRg st="3" end="3"/>
                                            </p:txEl>
                                          </p:spTgt>
                                        </p:tgtEl>
                                        <p:attrNameLst>
                                          <p:attrName>style.visibility</p:attrName>
                                        </p:attrNameLst>
                                      </p:cBhvr>
                                      <p:to>
                                        <p:strVal val="visible"/>
                                      </p:to>
                                    </p:set>
                                    <p:animEffect transition="in" filter="checkerboard(across)">
                                      <p:cBhvr>
                                        <p:cTn id="20" dur="500"/>
                                        <p:tgtEl>
                                          <p:spTgt spid="4099">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checkerboard(across)">
                                      <p:cBhvr>
                                        <p:cTn id="23" dur="500"/>
                                        <p:tgtEl>
                                          <p:spTgt spid="4099">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120"/>
                                        </p:tgtEl>
                                        <p:attrNameLst>
                                          <p:attrName>style.visibility</p:attrName>
                                        </p:attrNameLst>
                                      </p:cBhvr>
                                      <p:to>
                                        <p:strVal val="visible"/>
                                      </p:to>
                                    </p:set>
                                    <p:animEffect transition="in" filter="checkerboard(across)">
                                      <p:cBhvr>
                                        <p:cTn id="26" dur="500"/>
                                        <p:tgtEl>
                                          <p:spTgt spid="41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099">
                                            <p:txEl>
                                              <p:pRg st="5" end="5"/>
                                            </p:txEl>
                                          </p:spTgt>
                                        </p:tgtEl>
                                        <p:attrNameLst>
                                          <p:attrName>style.visibility</p:attrName>
                                        </p:attrNameLst>
                                      </p:cBhvr>
                                      <p:to>
                                        <p:strVal val="visible"/>
                                      </p:to>
                                    </p:set>
                                    <p:animEffect transition="in" filter="checkerboard(across)">
                                      <p:cBhvr>
                                        <p:cTn id="31" dur="500"/>
                                        <p:tgtEl>
                                          <p:spTgt spid="4099">
                                            <p:txEl>
                                              <p:pRg st="5" end="5"/>
                                            </p:txEl>
                                          </p:spTgt>
                                        </p:tgtEl>
                                      </p:cBhvr>
                                    </p:animEffect>
                                  </p:childTnLst>
                                </p:cTn>
                              </p:par>
                            </p:childTnLst>
                          </p:cTn>
                        </p:par>
                        <p:par>
                          <p:cTn id="32" fill="hold" nodeType="afterGroup">
                            <p:stCondLst>
                              <p:cond delay="500"/>
                            </p:stCondLst>
                            <p:childTnLst>
                              <p:par>
                                <p:cTn id="33" presetID="5" presetClass="entr" presetSubtype="10" fill="hold" grpId="0" nodeType="afterEffect">
                                  <p:stCondLst>
                                    <p:cond delay="0"/>
                                  </p:stCondLst>
                                  <p:childTnLst>
                                    <p:set>
                                      <p:cBhvr>
                                        <p:cTn id="34" dur="1" fill="hold">
                                          <p:stCondLst>
                                            <p:cond delay="0"/>
                                          </p:stCondLst>
                                        </p:cTn>
                                        <p:tgtEl>
                                          <p:spTgt spid="4099">
                                            <p:txEl>
                                              <p:pRg st="6" end="6"/>
                                            </p:txEl>
                                          </p:spTgt>
                                        </p:tgtEl>
                                        <p:attrNameLst>
                                          <p:attrName>style.visibility</p:attrName>
                                        </p:attrNameLst>
                                      </p:cBhvr>
                                      <p:to>
                                        <p:strVal val="visible"/>
                                      </p:to>
                                    </p:set>
                                    <p:animEffect transition="in" filter="checkerboard(across)">
                                      <p:cBhvr>
                                        <p:cTn id="35" dur="500"/>
                                        <p:tgtEl>
                                          <p:spTgt spid="4099">
                                            <p:txEl>
                                              <p:pRg st="6" end="6"/>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99">
                                            <p:txEl>
                                              <p:pRg st="7" end="7"/>
                                            </p:txEl>
                                          </p:spTgt>
                                        </p:tgtEl>
                                        <p:attrNameLst>
                                          <p:attrName>style.visibility</p:attrName>
                                        </p:attrNameLst>
                                      </p:cBhvr>
                                      <p:to>
                                        <p:strVal val="visible"/>
                                      </p:to>
                                    </p:set>
                                    <p:animEffect transition="in" filter="checkerboard(across)">
                                      <p:cBhvr>
                                        <p:cTn id="38" dur="500"/>
                                        <p:tgtEl>
                                          <p:spTgt spid="4099">
                                            <p:txEl>
                                              <p:pRg st="7" end="7"/>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21"/>
                                        </p:tgtEl>
                                        <p:attrNameLst>
                                          <p:attrName>style.visibility</p:attrName>
                                        </p:attrNameLst>
                                      </p:cBhvr>
                                      <p:to>
                                        <p:strVal val="visible"/>
                                      </p:to>
                                    </p:set>
                                    <p:animEffect transition="in" filter="checkerboard(across)">
                                      <p:cBhvr>
                                        <p:cTn id="41" dur="500"/>
                                        <p:tgtEl>
                                          <p:spTgt spid="4121"/>
                                        </p:tgtEl>
                                      </p:cBhvr>
                                    </p:animEffect>
                                  </p:childTnLst>
                                </p:cTn>
                              </p:par>
                            </p:childTnLst>
                          </p:cTn>
                        </p:par>
                        <p:par>
                          <p:cTn id="42" fill="hold" nodeType="afterGroup">
                            <p:stCondLst>
                              <p:cond delay="1000"/>
                            </p:stCondLst>
                            <p:childTnLst>
                              <p:par>
                                <p:cTn id="43" presetID="22" presetClass="entr" presetSubtype="4" fill="hold" nodeType="afterEffect">
                                  <p:stCondLst>
                                    <p:cond delay="1000"/>
                                  </p:stCondLst>
                                  <p:childTnLst>
                                    <p:set>
                                      <p:cBhvr>
                                        <p:cTn id="44" dur="1" fill="hold">
                                          <p:stCondLst>
                                            <p:cond delay="0"/>
                                          </p:stCondLst>
                                        </p:cTn>
                                        <p:tgtEl>
                                          <p:spTgt spid="4124"/>
                                        </p:tgtEl>
                                        <p:attrNameLst>
                                          <p:attrName>style.visibility</p:attrName>
                                        </p:attrNameLst>
                                      </p:cBhvr>
                                      <p:to>
                                        <p:strVal val="visible"/>
                                      </p:to>
                                    </p:set>
                                    <p:animEffect transition="in" filter="wipe(down)">
                                      <p:cBhvr>
                                        <p:cTn id="45" dur="1000"/>
                                        <p:tgtEl>
                                          <p:spTgt spid="41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4099">
                                            <p:txEl>
                                              <p:pRg st="8" end="8"/>
                                            </p:txEl>
                                          </p:spTgt>
                                        </p:tgtEl>
                                        <p:attrNameLst>
                                          <p:attrName>style.visibility</p:attrName>
                                        </p:attrNameLst>
                                      </p:cBhvr>
                                      <p:to>
                                        <p:strVal val="visible"/>
                                      </p:to>
                                    </p:set>
                                    <p:animEffect transition="in" filter="checkerboard(across)">
                                      <p:cBhvr>
                                        <p:cTn id="50" dur="500"/>
                                        <p:tgtEl>
                                          <p:spTgt spid="4099">
                                            <p:txEl>
                                              <p:pRg st="8" end="8"/>
                                            </p:txEl>
                                          </p:spTgt>
                                        </p:tgtEl>
                                      </p:cBhvr>
                                    </p:animEffect>
                                  </p:childTnLst>
                                </p:cTn>
                              </p:par>
                            </p:childTnLst>
                          </p:cTn>
                        </p:par>
                        <p:par>
                          <p:cTn id="51" fill="hold" nodeType="afterGroup">
                            <p:stCondLst>
                              <p:cond delay="500"/>
                            </p:stCondLst>
                            <p:childTnLst>
                              <p:par>
                                <p:cTn id="52" presetID="5" presetClass="entr" presetSubtype="10" fill="hold" grpId="0" nodeType="afterEffect">
                                  <p:stCondLst>
                                    <p:cond delay="0"/>
                                  </p:stCondLst>
                                  <p:childTnLst>
                                    <p:set>
                                      <p:cBhvr>
                                        <p:cTn id="53" dur="1" fill="hold">
                                          <p:stCondLst>
                                            <p:cond delay="0"/>
                                          </p:stCondLst>
                                        </p:cTn>
                                        <p:tgtEl>
                                          <p:spTgt spid="4099">
                                            <p:txEl>
                                              <p:pRg st="9" end="9"/>
                                            </p:txEl>
                                          </p:spTgt>
                                        </p:tgtEl>
                                        <p:attrNameLst>
                                          <p:attrName>style.visibility</p:attrName>
                                        </p:attrNameLst>
                                      </p:cBhvr>
                                      <p:to>
                                        <p:strVal val="visible"/>
                                      </p:to>
                                    </p:set>
                                    <p:animEffect transition="in" filter="checkerboard(across)">
                                      <p:cBhvr>
                                        <p:cTn id="54" dur="500"/>
                                        <p:tgtEl>
                                          <p:spTgt spid="40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autoUpdateAnimBg="0"/>
      <p:bldP spid="4120" grpId="0" animBg="1"/>
      <p:bldP spid="41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Determining the mass of the Earth</a:t>
            </a:r>
          </a:p>
        </p:txBody>
      </p:sp>
      <p:sp>
        <p:nvSpPr>
          <p:cNvPr id="6147" name="Rectangle 3"/>
          <p:cNvSpPr>
            <a:spLocks noGrp="1" noChangeArrowheads="1"/>
          </p:cNvSpPr>
          <p:nvPr>
            <p:ph type="body" idx="1"/>
          </p:nvPr>
        </p:nvSpPr>
        <p:spPr/>
        <p:txBody>
          <a:bodyPr/>
          <a:lstStyle/>
          <a:p>
            <a:pPr algn="just"/>
            <a:r>
              <a:rPr lang="en-US" altLang="en-US" sz="2800" dirty="0">
                <a:latin typeface="Arial" panose="020B0604020202020204" pitchFamily="34" charset="0"/>
                <a:cs typeface="Times New Roman" panose="02020603050405020304" pitchFamily="18" charset="0"/>
              </a:rPr>
              <a:t>Substituting in know values for G, g and r</a:t>
            </a:r>
          </a:p>
          <a:p>
            <a:pPr lvl="1" algn="just"/>
            <a:r>
              <a:rPr lang="en-US" altLang="en-US" sz="2400" dirty="0"/>
              <a:t>G = 6.67 x 10</a:t>
            </a:r>
            <a:r>
              <a:rPr lang="en-US" altLang="en-US" sz="2400" baseline="30000" dirty="0"/>
              <a:t>-11</a:t>
            </a:r>
            <a:r>
              <a:rPr lang="en-US" altLang="en-US" sz="2400" dirty="0"/>
              <a:t> Nm</a:t>
            </a:r>
            <a:r>
              <a:rPr lang="en-US" altLang="en-US" sz="2400" baseline="30000" dirty="0"/>
              <a:t>2</a:t>
            </a:r>
            <a:r>
              <a:rPr lang="en-US" altLang="en-US" sz="2400" dirty="0"/>
              <a:t>/kg</a:t>
            </a:r>
            <a:r>
              <a:rPr lang="en-US" altLang="en-US" sz="2400" baseline="30000" dirty="0"/>
              <a:t>2</a:t>
            </a:r>
            <a:endParaRPr lang="en-US" altLang="en-US" sz="2400" dirty="0"/>
          </a:p>
          <a:p>
            <a:pPr lvl="1" algn="just"/>
            <a:r>
              <a:rPr lang="en-US" altLang="en-US" sz="2400" dirty="0"/>
              <a:t>g = 9.81 m/s</a:t>
            </a:r>
            <a:r>
              <a:rPr lang="en-US" altLang="en-US" sz="2400" baseline="30000" dirty="0"/>
              <a:t>2</a:t>
            </a:r>
          </a:p>
          <a:p>
            <a:pPr lvl="1" algn="just"/>
            <a:r>
              <a:rPr lang="en-US" altLang="en-US" sz="2400" dirty="0"/>
              <a:t>r = 6.38 x 10</a:t>
            </a:r>
            <a:r>
              <a:rPr lang="en-US" altLang="en-US" sz="2400" baseline="30000" dirty="0"/>
              <a:t>6</a:t>
            </a:r>
            <a:r>
              <a:rPr lang="en-US" altLang="en-US" sz="2400" dirty="0"/>
              <a:t> m</a:t>
            </a:r>
          </a:p>
          <a:p>
            <a:pPr lvl="1" algn="just">
              <a:buFontTx/>
              <a:buNone/>
            </a:pPr>
            <a:endParaRPr lang="en-US" altLang="en-US" sz="2400" dirty="0"/>
          </a:p>
          <a:p>
            <a:pPr lvl="1" algn="ctr">
              <a:buFontTx/>
              <a:buNone/>
            </a:pPr>
            <a:r>
              <a:rPr lang="en-US" altLang="en-US" sz="2400" dirty="0" err="1">
                <a:solidFill>
                  <a:schemeClr val="tx2"/>
                </a:solidFill>
              </a:rPr>
              <a:t>m</a:t>
            </a:r>
            <a:r>
              <a:rPr lang="en-US" altLang="en-US" sz="2400" baseline="-25000" dirty="0" err="1">
                <a:solidFill>
                  <a:schemeClr val="tx2"/>
                </a:solidFill>
              </a:rPr>
              <a:t>E</a:t>
            </a:r>
            <a:r>
              <a:rPr lang="en-US" altLang="en-US" sz="2400" baseline="-25000" dirty="0">
                <a:solidFill>
                  <a:schemeClr val="tx2"/>
                </a:solidFill>
              </a:rPr>
              <a:t> </a:t>
            </a:r>
            <a:r>
              <a:rPr lang="en-US" altLang="en-US" sz="2400" dirty="0">
                <a:solidFill>
                  <a:schemeClr val="tx2"/>
                </a:solidFill>
              </a:rPr>
              <a:t>= (9.81 m/s</a:t>
            </a:r>
            <a:r>
              <a:rPr lang="en-US" altLang="en-US" sz="2400" baseline="30000" dirty="0">
                <a:solidFill>
                  <a:schemeClr val="tx2"/>
                </a:solidFill>
              </a:rPr>
              <a:t>2</a:t>
            </a:r>
            <a:r>
              <a:rPr lang="en-US" altLang="en-US" sz="2400" dirty="0">
                <a:solidFill>
                  <a:schemeClr val="tx2"/>
                </a:solidFill>
              </a:rPr>
              <a:t>)(6.38 x 10</a:t>
            </a:r>
            <a:r>
              <a:rPr lang="en-US" altLang="en-US" sz="2400" baseline="30000" dirty="0">
                <a:solidFill>
                  <a:schemeClr val="tx2"/>
                </a:solidFill>
              </a:rPr>
              <a:t>6</a:t>
            </a:r>
            <a:r>
              <a:rPr lang="en-US" altLang="en-US" sz="2400" dirty="0">
                <a:solidFill>
                  <a:schemeClr val="tx2"/>
                </a:solidFill>
              </a:rPr>
              <a:t> m)</a:t>
            </a:r>
            <a:r>
              <a:rPr lang="en-US" altLang="en-US" sz="2400" baseline="30000" dirty="0">
                <a:solidFill>
                  <a:schemeClr val="tx2"/>
                </a:solidFill>
              </a:rPr>
              <a:t>2</a:t>
            </a:r>
            <a:endParaRPr lang="en-US" altLang="en-US" sz="2400" dirty="0">
              <a:solidFill>
                <a:schemeClr val="tx2"/>
              </a:solidFill>
            </a:endParaRPr>
          </a:p>
          <a:p>
            <a:pPr lvl="1" algn="ctr">
              <a:buFontTx/>
              <a:buNone/>
            </a:pPr>
            <a:r>
              <a:rPr lang="en-US" altLang="en-US" sz="2400" dirty="0">
                <a:solidFill>
                  <a:schemeClr val="tx2"/>
                </a:solidFill>
              </a:rPr>
              <a:t>         (6.67 x 10</a:t>
            </a:r>
            <a:r>
              <a:rPr lang="en-US" altLang="en-US" sz="2400" baseline="30000" dirty="0">
                <a:solidFill>
                  <a:schemeClr val="tx2"/>
                </a:solidFill>
              </a:rPr>
              <a:t>-11</a:t>
            </a:r>
            <a:r>
              <a:rPr lang="en-US" altLang="en-US" sz="2400" dirty="0">
                <a:solidFill>
                  <a:schemeClr val="tx2"/>
                </a:solidFill>
              </a:rPr>
              <a:t> Nm</a:t>
            </a:r>
            <a:r>
              <a:rPr lang="en-US" altLang="en-US" sz="2400" baseline="30000" dirty="0">
                <a:solidFill>
                  <a:schemeClr val="tx2"/>
                </a:solidFill>
              </a:rPr>
              <a:t>2</a:t>
            </a:r>
            <a:r>
              <a:rPr lang="en-US" altLang="en-US" sz="2400" dirty="0">
                <a:solidFill>
                  <a:schemeClr val="tx2"/>
                </a:solidFill>
              </a:rPr>
              <a:t>/kg</a:t>
            </a:r>
            <a:r>
              <a:rPr lang="en-US" altLang="en-US" sz="2400" baseline="30000" dirty="0">
                <a:solidFill>
                  <a:schemeClr val="tx2"/>
                </a:solidFill>
              </a:rPr>
              <a:t>2</a:t>
            </a:r>
            <a:r>
              <a:rPr lang="en-US" altLang="en-US" sz="2400" dirty="0">
                <a:solidFill>
                  <a:schemeClr val="tx2"/>
                </a:solidFill>
              </a:rPr>
              <a:t>)</a:t>
            </a:r>
          </a:p>
          <a:p>
            <a:pPr lvl="1">
              <a:buFontTx/>
              <a:buNone/>
            </a:pPr>
            <a:r>
              <a:rPr lang="en-US" altLang="en-US" sz="2400" dirty="0">
                <a:solidFill>
                  <a:schemeClr val="tx2"/>
                </a:solidFill>
              </a:rPr>
              <a:t>			       </a:t>
            </a:r>
            <a:r>
              <a:rPr lang="en-US" altLang="en-US" sz="2400" dirty="0" err="1">
                <a:solidFill>
                  <a:schemeClr val="tx2"/>
                </a:solidFill>
              </a:rPr>
              <a:t>m</a:t>
            </a:r>
            <a:r>
              <a:rPr lang="en-US" altLang="en-US" sz="2400" baseline="-25000" dirty="0" err="1">
                <a:solidFill>
                  <a:schemeClr val="tx2"/>
                </a:solidFill>
              </a:rPr>
              <a:t>E</a:t>
            </a:r>
            <a:r>
              <a:rPr lang="en-US" altLang="en-US" sz="2400" dirty="0">
                <a:solidFill>
                  <a:schemeClr val="tx2"/>
                </a:solidFill>
              </a:rPr>
              <a:t> = 5.98 x 10</a:t>
            </a:r>
            <a:r>
              <a:rPr lang="en-US" altLang="en-US" sz="2400" baseline="30000" dirty="0">
                <a:solidFill>
                  <a:schemeClr val="tx2"/>
                </a:solidFill>
              </a:rPr>
              <a:t>24 </a:t>
            </a:r>
            <a:r>
              <a:rPr lang="en-US" altLang="en-US" sz="2400" dirty="0">
                <a:solidFill>
                  <a:schemeClr val="tx2"/>
                </a:solidFill>
              </a:rPr>
              <a:t>kg</a:t>
            </a:r>
          </a:p>
        </p:txBody>
      </p:sp>
      <p:sp>
        <p:nvSpPr>
          <p:cNvPr id="6175" name="Line 31"/>
          <p:cNvSpPr>
            <a:spLocks noChangeShapeType="1"/>
          </p:cNvSpPr>
          <p:nvPr/>
        </p:nvSpPr>
        <p:spPr bwMode="auto">
          <a:xfrm>
            <a:off x="3657600" y="4702175"/>
            <a:ext cx="2887663"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1" dur="500"/>
                                        <p:tgtEl>
                                          <p:spTgt spid="6147">
                                            <p:txEl>
                                              <p:pRg st="1" end="1"/>
                                            </p:txEl>
                                          </p:spTgt>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heckerboard(across)">
                                      <p:cBhvr>
                                        <p:cTn id="15" dur="500"/>
                                        <p:tgtEl>
                                          <p:spTgt spid="6147">
                                            <p:txEl>
                                              <p:pRg st="2" end="2"/>
                                            </p:txEl>
                                          </p:spTgt>
                                        </p:tgtEl>
                                      </p:cBhvr>
                                    </p:animEffect>
                                  </p:childTnLst>
                                </p:cTn>
                              </p:par>
                            </p:childTnLst>
                          </p:cTn>
                        </p:par>
                        <p:par>
                          <p:cTn id="16" fill="hold" nodeType="afterGroup">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heckerboard(across)">
                                      <p:cBhvr>
                                        <p:cTn id="19" dur="500"/>
                                        <p:tgtEl>
                                          <p:spTgt spid="6147">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147">
                                            <p:txEl>
                                              <p:pRg st="5" end="5"/>
                                            </p:txEl>
                                          </p:spTgt>
                                        </p:tgtEl>
                                        <p:attrNameLst>
                                          <p:attrName>style.visibility</p:attrName>
                                        </p:attrNameLst>
                                      </p:cBhvr>
                                      <p:to>
                                        <p:strVal val="visible"/>
                                      </p:to>
                                    </p:set>
                                    <p:animEffect transition="in" filter="checkerboard(across)">
                                      <p:cBhvr>
                                        <p:cTn id="24" dur="500"/>
                                        <p:tgtEl>
                                          <p:spTgt spid="6147">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6147">
                                            <p:txEl>
                                              <p:pRg st="6" end="6"/>
                                            </p:txEl>
                                          </p:spTgt>
                                        </p:tgtEl>
                                        <p:attrNameLst>
                                          <p:attrName>style.visibility</p:attrName>
                                        </p:attrNameLst>
                                      </p:cBhvr>
                                      <p:to>
                                        <p:strVal val="visible"/>
                                      </p:to>
                                    </p:set>
                                    <p:animEffect transition="in" filter="checkerboard(across)">
                                      <p:cBhvr>
                                        <p:cTn id="27" dur="500"/>
                                        <p:tgtEl>
                                          <p:spTgt spid="6147">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6175"/>
                                        </p:tgtEl>
                                        <p:attrNameLst>
                                          <p:attrName>style.visibility</p:attrName>
                                        </p:attrNameLst>
                                      </p:cBhvr>
                                      <p:to>
                                        <p:strVal val="visible"/>
                                      </p:to>
                                    </p:set>
                                    <p:animEffect transition="in" filter="checkerboard(across)">
                                      <p:cBhvr>
                                        <p:cTn id="30" dur="500"/>
                                        <p:tgtEl>
                                          <p:spTgt spid="6175"/>
                                        </p:tgtEl>
                                      </p:cBhvr>
                                    </p:animEffect>
                                  </p:childTnLst>
                                </p:cTn>
                              </p:par>
                            </p:childTnLst>
                          </p:cTn>
                        </p:par>
                        <p:par>
                          <p:cTn id="31" fill="hold" nodeType="afterGroup">
                            <p:stCondLst>
                              <p:cond delay="500"/>
                            </p:stCondLst>
                            <p:childTnLst>
                              <p:par>
                                <p:cTn id="32" presetID="5" presetClass="entr" presetSubtype="10" fill="hold" grpId="0" nodeType="afterEffect">
                                  <p:stCondLst>
                                    <p:cond delay="1000"/>
                                  </p:stCondLst>
                                  <p:childTnLst>
                                    <p:set>
                                      <p:cBhvr>
                                        <p:cTn id="33" dur="1" fill="hold">
                                          <p:stCondLst>
                                            <p:cond delay="0"/>
                                          </p:stCondLst>
                                        </p:cTn>
                                        <p:tgtEl>
                                          <p:spTgt spid="6147">
                                            <p:txEl>
                                              <p:pRg st="7" end="7"/>
                                            </p:txEl>
                                          </p:spTgt>
                                        </p:tgtEl>
                                        <p:attrNameLst>
                                          <p:attrName>style.visibility</p:attrName>
                                        </p:attrNameLst>
                                      </p:cBhvr>
                                      <p:to>
                                        <p:strVal val="visible"/>
                                      </p:to>
                                    </p:set>
                                    <p:animEffect transition="in" filter="checkerboard(across)">
                                      <p:cBhvr>
                                        <p:cTn id="34"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autoUpdateAnimBg="0"/>
      <p:bldP spid="6175" grpId="0" animBg="1"/>
    </p:bldLst>
  </p:timing>
</p:sld>
</file>

<file path=ppt/theme/theme1.xml><?xml version="1.0" encoding="utf-8"?>
<a:theme xmlns:a="http://schemas.openxmlformats.org/drawingml/2006/main" name="ARTSY">
  <a:themeElements>
    <a:clrScheme name="ARTSY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fontScheme name="ARTSY">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1371600" marR="0" indent="-457200" algn="l" defTabSz="914400" rtl="0" eaLnBrk="0" fontAlgn="base" latinLnBrk="0" hangingPunct="0">
          <a:lnSpc>
            <a:spcPct val="90000"/>
          </a:lnSpc>
          <a:spcBef>
            <a:spcPct val="20000"/>
          </a:spcBef>
          <a:spcAft>
            <a:spcPct val="0"/>
          </a:spcAft>
          <a:buClr>
            <a:schemeClr val="hlink"/>
          </a:buClr>
          <a:buSzPct val="80000"/>
          <a:buFontTx/>
          <a:buAutoNum type="alphaLcPeriod"/>
          <a:tabLst/>
          <a:defRPr kumimoji="0" lang="en-US" altLang="en-US" sz="2400" b="0" i="0" u="none" strike="noStrike" cap="none" normalizeH="0" baseline="0" smtClean="0">
            <a:ln>
              <a:noFill/>
            </a:ln>
            <a:solidFill>
              <a:schemeClr val="tx1"/>
            </a:solidFill>
            <a:effectLst/>
            <a:latin typeface="Arial Narrow" panose="020B060602020203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1371600" marR="0" indent="-457200" algn="l" defTabSz="914400" rtl="0" eaLnBrk="0" fontAlgn="base" latinLnBrk="0" hangingPunct="0">
          <a:lnSpc>
            <a:spcPct val="90000"/>
          </a:lnSpc>
          <a:spcBef>
            <a:spcPct val="20000"/>
          </a:spcBef>
          <a:spcAft>
            <a:spcPct val="0"/>
          </a:spcAft>
          <a:buClr>
            <a:schemeClr val="hlink"/>
          </a:buClr>
          <a:buSzPct val="80000"/>
          <a:buFontTx/>
          <a:buAutoNum type="alphaLcPeriod"/>
          <a:tabLst/>
          <a:defRPr kumimoji="0" lang="en-US" altLang="en-US" sz="2400" b="0" i="0" u="none" strike="noStrike" cap="none" normalizeH="0" baseline="0" smtClean="0">
            <a:ln>
              <a:noFill/>
            </a:ln>
            <a:solidFill>
              <a:schemeClr val="tx1"/>
            </a:solidFill>
            <a:effectLst/>
            <a:latin typeface="Arial Narrow" panose="020B0606020202030204" pitchFamily="34" charset="0"/>
          </a:defRPr>
        </a:defPPr>
      </a:lstStyle>
    </a:lnDef>
  </a:objectDefaults>
  <a:extraClrSchemeLst>
    <a:extraClrScheme>
      <a:clrScheme name="ARTSY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660033"/>
        </a:dk1>
        <a:lt1>
          <a:srgbClr val="FFFFCC"/>
        </a:lt1>
        <a:dk2>
          <a:srgbClr val="993366"/>
        </a:dk2>
        <a:lt2>
          <a:srgbClr val="FFCC66"/>
        </a:lt2>
        <a:accent1>
          <a:srgbClr val="FF9900"/>
        </a:accent1>
        <a:accent2>
          <a:srgbClr val="FF5050"/>
        </a:accent2>
        <a:accent3>
          <a:srgbClr val="CAADB8"/>
        </a:accent3>
        <a:accent4>
          <a:srgbClr val="DADAAE"/>
        </a:accent4>
        <a:accent5>
          <a:srgbClr val="FFCAAA"/>
        </a:accent5>
        <a:accent6>
          <a:srgbClr val="E74848"/>
        </a:accent6>
        <a:hlink>
          <a:srgbClr val="336699"/>
        </a:hlink>
        <a:folHlink>
          <a:srgbClr val="990033"/>
        </a:folHlink>
      </a:clrScheme>
      <a:clrMap bg1="dk2" tx1="lt1" bg2="dk1" tx2="lt2" accent1="accent1" accent2="accent2" accent3="accent3" accent4="accent4" accent5="accent5" accent6="accent6" hlink="hlink" folHlink="folHlink"/>
    </a:extraClrScheme>
    <a:extraClrScheme>
      <a:clrScheme name="ARTSY 6">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7">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8">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Settings\Charlie\Application Data\Microsoft\Templates\ARTSY.POT</Template>
  <TotalTime>5344</TotalTime>
  <Words>1128</Words>
  <Application>Microsoft Office PowerPoint</Application>
  <PresentationFormat>On-screen Show (4:3)</PresentationFormat>
  <Paragraphs>143</Paragraphs>
  <Slides>19</Slides>
  <Notes>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Arial</vt:lpstr>
      <vt:lpstr>Arial Narrow</vt:lpstr>
      <vt:lpstr>Arial Unicode MS</vt:lpstr>
      <vt:lpstr>Cambria Math</vt:lpstr>
      <vt:lpstr>Impact</vt:lpstr>
      <vt:lpstr>Times</vt:lpstr>
      <vt:lpstr>Times New Roman</vt:lpstr>
      <vt:lpstr>ARTSY</vt:lpstr>
      <vt:lpstr>Equation</vt:lpstr>
      <vt:lpstr>Newton’s Universal Law of Gravitation</vt:lpstr>
      <vt:lpstr>Gravity</vt:lpstr>
      <vt:lpstr>Universal Gravitation</vt:lpstr>
      <vt:lpstr>Gravitational Fields</vt:lpstr>
      <vt:lpstr>m and r vs. Force (The Inverse Square Relationship)</vt:lpstr>
      <vt:lpstr>The Inverse Square Relationship</vt:lpstr>
      <vt:lpstr>Example 1:</vt:lpstr>
      <vt:lpstr>Determining the mass of the Earth</vt:lpstr>
      <vt:lpstr>Determining the mass of the Earth</vt:lpstr>
      <vt:lpstr>Why do all objects in free-fall, fall at the same rate? </vt:lpstr>
      <vt:lpstr>Example 2:</vt:lpstr>
      <vt:lpstr>Kepler’s Laws of Planetary Motion</vt:lpstr>
      <vt:lpstr>Kepler’s Laws of Planetary Motion</vt:lpstr>
      <vt:lpstr>Kepler’s Laws of Planetary Motion</vt:lpstr>
      <vt:lpstr>PowerPoint Presentation</vt:lpstr>
      <vt:lpstr> An asteroid orbits the Sun at an average distance  r = 4 AU. How long does it take to orbit the Sun? </vt:lpstr>
      <vt:lpstr>Key Ideas</vt:lpstr>
      <vt:lpstr>Universal Gravitation</vt:lpstr>
      <vt:lpstr>The Effects of Mass and Distance on Fg</vt:lpstr>
    </vt:vector>
  </TitlesOfParts>
  <Company>TEXACO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Time</dc:title>
  <dc:creator>Charlie</dc:creator>
  <cp:lastModifiedBy>Charlie Ropes</cp:lastModifiedBy>
  <cp:revision>70</cp:revision>
  <dcterms:created xsi:type="dcterms:W3CDTF">2006-03-13T07:04:39Z</dcterms:created>
  <dcterms:modified xsi:type="dcterms:W3CDTF">2020-12-18T03:50:23Z</dcterms:modified>
</cp:coreProperties>
</file>